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0"/>
  </p:notesMasterIdLst>
  <p:sldIdLst>
    <p:sldId id="256" r:id="rId2"/>
    <p:sldId id="257" r:id="rId3"/>
    <p:sldId id="258" r:id="rId4"/>
    <p:sldId id="274" r:id="rId5"/>
    <p:sldId id="273" r:id="rId6"/>
    <p:sldId id="260" r:id="rId7"/>
    <p:sldId id="261" r:id="rId8"/>
    <p:sldId id="263" r:id="rId9"/>
    <p:sldId id="272" r:id="rId10"/>
    <p:sldId id="279" r:id="rId11"/>
    <p:sldId id="264" r:id="rId12"/>
    <p:sldId id="271" r:id="rId13"/>
    <p:sldId id="269" r:id="rId14"/>
    <p:sldId id="277" r:id="rId15"/>
    <p:sldId id="280" r:id="rId16"/>
    <p:sldId id="281" r:id="rId17"/>
    <p:sldId id="289" r:id="rId18"/>
    <p:sldId id="282" r:id="rId19"/>
    <p:sldId id="276" r:id="rId20"/>
    <p:sldId id="275" r:id="rId21"/>
    <p:sldId id="284" r:id="rId22"/>
    <p:sldId id="285" r:id="rId23"/>
    <p:sldId id="286" r:id="rId24"/>
    <p:sldId id="287" r:id="rId25"/>
    <p:sldId id="267" r:id="rId26"/>
    <p:sldId id="262" r:id="rId27"/>
    <p:sldId id="288" r:id="rId28"/>
    <p:sldId id="270" r:id="rId29"/>
  </p:sldIdLst>
  <p:sldSz cx="18288000" cy="10287000"/>
  <p:notesSz cx="6858000" cy="9144000"/>
  <p:embeddedFontLst>
    <p:embeddedFont>
      <p:font typeface="等线" panose="02010600030101010101" pitchFamily="2" charset="-122"/>
      <p:regular r:id="rId31"/>
      <p:bold r:id="rId32"/>
    </p:embeddedFont>
    <p:embeddedFont>
      <p:font typeface="Arimo" panose="02010600030101010101" charset="0"/>
      <p:regular r:id="rId33"/>
    </p:embeddedFont>
    <p:embeddedFont>
      <p:font typeface="Arimo Bold" panose="02010600030101010101" charset="0"/>
      <p:regular r:id="rId3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328" autoAdjust="0"/>
    <p:restoredTop sz="94622" autoAdjust="0"/>
  </p:normalViewPr>
  <p:slideViewPr>
    <p:cSldViewPr>
      <p:cViewPr>
        <p:scale>
          <a:sx n="66" d="100"/>
          <a:sy n="66" d="100"/>
        </p:scale>
        <p:origin x="268" y="1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6E0215-A1DE-4E33-A813-E26FBD5115CE}" type="datetimeFigureOut">
              <a:rPr lang="zh-CN" altLang="en-US" smtClean="0"/>
              <a:t>2024/8/30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74827D-9DC0-444C-9C76-F8E6B9DA8D4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84804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4827D-9DC0-444C-9C76-F8E6B9DA8D44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85517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4827D-9DC0-444C-9C76-F8E6B9DA8D44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10586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4827D-9DC0-444C-9C76-F8E6B9DA8D44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83053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4827D-9DC0-444C-9C76-F8E6B9DA8D44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92801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4827D-9DC0-444C-9C76-F8E6B9DA8D44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99972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26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jpeg"/><Relationship Id="rId5" Type="http://schemas.microsoft.com/office/2007/relationships/hdphoto" Target="../media/hdphoto4.wdp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microsoft.com/office/2007/relationships/media" Target="../media/media3.mp4"/><Relationship Id="rId7" Type="http://schemas.openxmlformats.org/officeDocument/2006/relationships/image" Target="../media/image39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2.png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3.mp4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2.png"/><Relationship Id="rId7" Type="http://schemas.openxmlformats.org/officeDocument/2006/relationships/image" Target="../media/image57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5" Type="http://schemas.openxmlformats.org/officeDocument/2006/relationships/image" Target="../media/image55.svg"/><Relationship Id="rId4" Type="http://schemas.openxmlformats.org/officeDocument/2006/relationships/image" Target="../media/image54.png"/><Relationship Id="rId9" Type="http://schemas.openxmlformats.org/officeDocument/2006/relationships/image" Target="../media/image59.sv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11" Type="http://schemas.openxmlformats.org/officeDocument/2006/relationships/image" Target="../media/image68.png"/><Relationship Id="rId5" Type="http://schemas.openxmlformats.org/officeDocument/2006/relationships/image" Target="../media/image62.png"/><Relationship Id="rId10" Type="http://schemas.openxmlformats.org/officeDocument/2006/relationships/image" Target="../media/image67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microsoft.com/office/2007/relationships/hdphoto" Target="../media/hdphoto5.wdp"/><Relationship Id="rId3" Type="http://schemas.openxmlformats.org/officeDocument/2006/relationships/image" Target="../media/image4.png"/><Relationship Id="rId7" Type="http://schemas.microsoft.com/office/2007/relationships/hdphoto" Target="../media/hdphoto2.wdp"/><Relationship Id="rId12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microsoft.com/office/2007/relationships/hdphoto" Target="../media/hdphoto4.wdp"/><Relationship Id="rId5" Type="http://schemas.microsoft.com/office/2007/relationships/hdphoto" Target="../media/hdphoto1.wdp"/><Relationship Id="rId10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microsoft.com/office/2007/relationships/hdphoto" Target="../media/hdphoto3.wdp"/><Relationship Id="rId14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832292" y="2853748"/>
            <a:ext cx="15321280" cy="9274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80"/>
              </a:lnSpc>
            </a:pPr>
            <a:r>
              <a:rPr lang="zh-CN" altLang="en-US" sz="6400" dirty="0">
                <a:solidFill>
                  <a:srgbClr val="212154"/>
                </a:solidFill>
                <a:latin typeface="Arimo Bold"/>
                <a:ea typeface="Arimo Bold"/>
                <a:cs typeface="Arimo Bold"/>
                <a:sym typeface="Arimo Bold"/>
              </a:rPr>
              <a:t>项目答辩</a:t>
            </a:r>
            <a:endParaRPr lang="en-US" sz="6400" dirty="0">
              <a:solidFill>
                <a:srgbClr val="212154"/>
              </a:solidFill>
              <a:latin typeface="Arimo Bold"/>
              <a:ea typeface="Arimo Bold"/>
              <a:cs typeface="Arimo Bold"/>
              <a:sym typeface="Arimo 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832292" y="4027646"/>
            <a:ext cx="15427007" cy="1504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519"/>
              </a:lnSpc>
            </a:pPr>
            <a:r>
              <a:rPr lang="zh-CN" altLang="en-US" sz="9599" dirty="0">
                <a:solidFill>
                  <a:srgbClr val="302CD8"/>
                </a:solidFill>
                <a:latin typeface="Arimo Bold"/>
                <a:ea typeface="Arimo Bold"/>
                <a:cs typeface="Arimo Bold"/>
                <a:sym typeface="Arimo Bold"/>
              </a:rPr>
              <a:t>软件工程综合实践</a:t>
            </a:r>
            <a:endParaRPr lang="en-US" sz="9599" dirty="0">
              <a:solidFill>
                <a:srgbClr val="302CD8"/>
              </a:solidFill>
              <a:latin typeface="Arimo Bold"/>
              <a:ea typeface="Arimo Bold"/>
              <a:cs typeface="Arimo Bold"/>
              <a:sym typeface="Arimo Bold"/>
            </a:endParaRPr>
          </a:p>
        </p:txBody>
      </p:sp>
      <p:grpSp>
        <p:nvGrpSpPr>
          <p:cNvPr id="5" name="Group 5"/>
          <p:cNvGrpSpPr/>
          <p:nvPr/>
        </p:nvGrpSpPr>
        <p:grpSpPr>
          <a:xfrm>
            <a:off x="1832292" y="5907966"/>
            <a:ext cx="4111307" cy="1064333"/>
            <a:chOff x="0" y="0"/>
            <a:chExt cx="4318000" cy="835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318000" cy="835000"/>
            </a:xfrm>
            <a:custGeom>
              <a:avLst/>
              <a:gdLst/>
              <a:ahLst/>
              <a:cxnLst/>
              <a:rect l="l" t="t" r="r" b="b"/>
              <a:pathLst>
                <a:path w="4318000" h="835000">
                  <a:moveTo>
                    <a:pt x="0" y="417500"/>
                  </a:moveTo>
                  <a:cubicBezTo>
                    <a:pt x="0" y="186985"/>
                    <a:pt x="173482" y="0"/>
                    <a:pt x="387350" y="0"/>
                  </a:cubicBezTo>
                  <a:lnTo>
                    <a:pt x="3930650" y="0"/>
                  </a:lnTo>
                  <a:cubicBezTo>
                    <a:pt x="4144518" y="0"/>
                    <a:pt x="4318000" y="186985"/>
                    <a:pt x="4318000" y="417500"/>
                  </a:cubicBezTo>
                  <a:cubicBezTo>
                    <a:pt x="4318000" y="648015"/>
                    <a:pt x="4144518" y="835000"/>
                    <a:pt x="3930650" y="835000"/>
                  </a:cubicBezTo>
                  <a:lnTo>
                    <a:pt x="387350" y="835000"/>
                  </a:lnTo>
                  <a:cubicBezTo>
                    <a:pt x="173482" y="835000"/>
                    <a:pt x="0" y="648015"/>
                    <a:pt x="0" y="417500"/>
                  </a:cubicBezTo>
                  <a:close/>
                </a:path>
              </a:pathLst>
            </a:custGeom>
            <a:solidFill>
              <a:srgbClr val="302CD8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160061" y="58814"/>
              <a:ext cx="3997877" cy="7173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0"/>
                </a:lnSpc>
              </a:pPr>
              <a:r>
                <a:rPr lang="en-US" sz="2700" dirty="0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13</a:t>
              </a:r>
              <a:r>
                <a:rPr lang="zh-CN" altLang="en-US" sz="2700" dirty="0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组</a:t>
              </a:r>
              <a:r>
                <a:rPr lang="en-US" sz="2700" dirty="0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：</a:t>
              </a:r>
              <a:r>
                <a:rPr lang="zh-CN" altLang="en-US" sz="2700" dirty="0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郑慕函 高铭 </a:t>
              </a:r>
              <a:endParaRPr lang="en-US" altLang="zh-CN" sz="2700" dirty="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endParaRPr>
            </a:p>
            <a:p>
              <a:pPr algn="ctr">
                <a:lnSpc>
                  <a:spcPts val="3240"/>
                </a:lnSpc>
              </a:pPr>
              <a:r>
                <a:rPr lang="zh-CN" altLang="en-US" sz="2700" dirty="0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何家天 彭欣阳</a:t>
              </a:r>
              <a:endParaRPr lang="en-US" sz="2700" dirty="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endParaRP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6477000" y="6127007"/>
            <a:ext cx="2394585" cy="626250"/>
            <a:chOff x="0" y="0"/>
            <a:chExt cx="3192780" cy="835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192780" cy="835000"/>
            </a:xfrm>
            <a:custGeom>
              <a:avLst/>
              <a:gdLst/>
              <a:ahLst/>
              <a:cxnLst/>
              <a:rect l="l" t="t" r="r" b="b"/>
              <a:pathLst>
                <a:path w="3192780" h="835000">
                  <a:moveTo>
                    <a:pt x="0" y="417500"/>
                  </a:moveTo>
                  <a:cubicBezTo>
                    <a:pt x="0" y="186985"/>
                    <a:pt x="173482" y="0"/>
                    <a:pt x="387350" y="0"/>
                  </a:cubicBezTo>
                  <a:lnTo>
                    <a:pt x="2805430" y="0"/>
                  </a:lnTo>
                  <a:cubicBezTo>
                    <a:pt x="3019298" y="0"/>
                    <a:pt x="3192780" y="186985"/>
                    <a:pt x="3192780" y="417500"/>
                  </a:cubicBezTo>
                  <a:cubicBezTo>
                    <a:pt x="3192780" y="648015"/>
                    <a:pt x="3019298" y="835000"/>
                    <a:pt x="2805430" y="835000"/>
                  </a:cubicBezTo>
                  <a:lnTo>
                    <a:pt x="387350" y="835000"/>
                  </a:lnTo>
                  <a:cubicBezTo>
                    <a:pt x="173482" y="835000"/>
                    <a:pt x="0" y="648015"/>
                    <a:pt x="0" y="417500"/>
                  </a:cubicBezTo>
                  <a:close/>
                </a:path>
              </a:pathLst>
            </a:custGeom>
            <a:solidFill>
              <a:srgbClr val="121263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19050"/>
              <a:ext cx="3192780" cy="8540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0"/>
                </a:lnSpc>
              </a:pPr>
              <a:r>
                <a:rPr lang="en-US" sz="2700" dirty="0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2024.08.30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14764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567690" y="1227772"/>
            <a:ext cx="508160" cy="0"/>
          </a:xfrm>
          <a:prstGeom prst="line">
            <a:avLst/>
          </a:prstGeom>
          <a:ln w="38100" cap="flat">
            <a:solidFill>
              <a:srgbClr val="302CD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TextBox 4"/>
          <p:cNvSpPr txBox="1"/>
          <p:nvPr/>
        </p:nvSpPr>
        <p:spPr>
          <a:xfrm>
            <a:off x="1405572" y="571024"/>
            <a:ext cx="16117888" cy="5783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97"/>
              </a:lnSpc>
            </a:pPr>
            <a:r>
              <a:rPr lang="zh-CN" altLang="en-US" sz="3997" spc="500" dirty="0">
                <a:solidFill>
                  <a:srgbClr val="262626"/>
                </a:solidFill>
                <a:latin typeface="Arimo Bold"/>
                <a:ea typeface="Arimo Bold"/>
                <a:cs typeface="Arimo Bold"/>
                <a:sym typeface="Arimo Bold"/>
              </a:rPr>
              <a:t>基本任务</a:t>
            </a:r>
            <a:endParaRPr lang="en-US" sz="3997" spc="500" dirty="0">
              <a:solidFill>
                <a:srgbClr val="262626"/>
              </a:solidFill>
              <a:latin typeface="Arimo Bold"/>
              <a:ea typeface="Arimo Bold"/>
              <a:cs typeface="Arimo Bold"/>
              <a:sym typeface="Arimo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567690" y="552450"/>
            <a:ext cx="656272" cy="571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 dirty="0">
                <a:solidFill>
                  <a:srgbClr val="302CD8"/>
                </a:solidFill>
                <a:latin typeface="Arimo Bold"/>
                <a:ea typeface="Arimo Bold"/>
                <a:cs typeface="Arimo Bold"/>
                <a:sym typeface="Arimo Bold"/>
              </a:rPr>
              <a:t>02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637222" y="1391762"/>
            <a:ext cx="16976408" cy="571500"/>
            <a:chOff x="0" y="0"/>
            <a:chExt cx="22635210" cy="762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2635211" cy="762000"/>
            </a:xfrm>
            <a:custGeom>
              <a:avLst/>
              <a:gdLst/>
              <a:ahLst/>
              <a:cxnLst/>
              <a:rect l="l" t="t" r="r" b="b"/>
              <a:pathLst>
                <a:path w="22635211" h="762000">
                  <a:moveTo>
                    <a:pt x="0" y="0"/>
                  </a:moveTo>
                  <a:lnTo>
                    <a:pt x="22635211" y="0"/>
                  </a:lnTo>
                  <a:lnTo>
                    <a:pt x="22635211" y="762000"/>
                  </a:lnTo>
                  <a:lnTo>
                    <a:pt x="0" y="762000"/>
                  </a:lnTo>
                  <a:close/>
                </a:path>
              </a:pathLst>
            </a:custGeom>
            <a:solidFill>
              <a:srgbClr val="EDF1F8"/>
            </a:solidFill>
          </p:spPr>
        </p:sp>
      </p:grpSp>
      <p:sp>
        <p:nvSpPr>
          <p:cNvPr id="8" name="TextBox 8"/>
          <p:cNvSpPr txBox="1"/>
          <p:nvPr/>
        </p:nvSpPr>
        <p:spPr>
          <a:xfrm>
            <a:off x="875030" y="1561848"/>
            <a:ext cx="16648430" cy="264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altLang="zh-CN" spc="450" dirty="0" err="1">
                <a:solidFill>
                  <a:srgbClr val="212154"/>
                </a:solidFill>
                <a:latin typeface="Arimo"/>
                <a:ea typeface="Arimo"/>
                <a:cs typeface="Arimo"/>
                <a:sym typeface="Arimo"/>
              </a:rPr>
              <a:t>Github</a:t>
            </a:r>
            <a:r>
              <a:rPr lang="en-US" altLang="zh-CN" spc="450" dirty="0">
                <a:solidFill>
                  <a:srgbClr val="212154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altLang="zh-CN" spc="450" dirty="0" err="1">
                <a:solidFill>
                  <a:srgbClr val="212154"/>
                </a:solidFill>
                <a:latin typeface="Arimo"/>
                <a:ea typeface="Arimo"/>
                <a:cs typeface="Arimo"/>
                <a:sym typeface="Arimo"/>
              </a:rPr>
              <a:t>action:CI</a:t>
            </a:r>
            <a:r>
              <a:rPr lang="en-US" altLang="zh-CN" spc="450" dirty="0">
                <a:solidFill>
                  <a:srgbClr val="212154"/>
                </a:solidFill>
                <a:latin typeface="Arimo"/>
                <a:ea typeface="Arimo"/>
                <a:cs typeface="Arimo"/>
                <a:sym typeface="Arimo"/>
              </a:rPr>
              <a:t>/CD</a:t>
            </a:r>
            <a:r>
              <a:rPr lang="zh-CN" altLang="en-US" spc="450" dirty="0">
                <a:solidFill>
                  <a:srgbClr val="212154"/>
                </a:solidFill>
                <a:latin typeface="Arimo"/>
                <a:ea typeface="Arimo"/>
                <a:cs typeface="Arimo"/>
                <a:sym typeface="Arimo"/>
              </a:rPr>
              <a:t>自动化流程</a:t>
            </a:r>
            <a:endParaRPr lang="en-US" sz="1800" spc="450" dirty="0">
              <a:solidFill>
                <a:srgbClr val="212154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grpSp>
        <p:nvGrpSpPr>
          <p:cNvPr id="9" name="Group 9"/>
          <p:cNvGrpSpPr/>
          <p:nvPr/>
        </p:nvGrpSpPr>
        <p:grpSpPr>
          <a:xfrm>
            <a:off x="567690" y="2418677"/>
            <a:ext cx="9273109" cy="7315873"/>
            <a:chOff x="0" y="0"/>
            <a:chExt cx="2442300" cy="108748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442300" cy="1087480"/>
            </a:xfrm>
            <a:custGeom>
              <a:avLst/>
              <a:gdLst/>
              <a:ahLst/>
              <a:cxnLst/>
              <a:rect l="l" t="t" r="r" b="b"/>
              <a:pathLst>
                <a:path w="2442300" h="1087480">
                  <a:moveTo>
                    <a:pt x="16698" y="0"/>
                  </a:moveTo>
                  <a:lnTo>
                    <a:pt x="2425603" y="0"/>
                  </a:lnTo>
                  <a:cubicBezTo>
                    <a:pt x="2430031" y="0"/>
                    <a:pt x="2434278" y="1759"/>
                    <a:pt x="2437410" y="4891"/>
                  </a:cubicBezTo>
                  <a:cubicBezTo>
                    <a:pt x="2440541" y="8022"/>
                    <a:pt x="2442300" y="12269"/>
                    <a:pt x="2442300" y="16698"/>
                  </a:cubicBezTo>
                  <a:lnTo>
                    <a:pt x="2442300" y="1070783"/>
                  </a:lnTo>
                  <a:cubicBezTo>
                    <a:pt x="2442300" y="1075211"/>
                    <a:pt x="2440541" y="1079458"/>
                    <a:pt x="2437410" y="1082590"/>
                  </a:cubicBezTo>
                  <a:cubicBezTo>
                    <a:pt x="2434278" y="1085721"/>
                    <a:pt x="2430031" y="1087480"/>
                    <a:pt x="2425603" y="1087480"/>
                  </a:cubicBezTo>
                  <a:lnTo>
                    <a:pt x="16698" y="1087480"/>
                  </a:lnTo>
                  <a:cubicBezTo>
                    <a:pt x="12269" y="1087480"/>
                    <a:pt x="8022" y="1085721"/>
                    <a:pt x="4891" y="1082590"/>
                  </a:cubicBezTo>
                  <a:cubicBezTo>
                    <a:pt x="1759" y="1079458"/>
                    <a:pt x="0" y="1075211"/>
                    <a:pt x="0" y="1070783"/>
                  </a:cubicBezTo>
                  <a:lnTo>
                    <a:pt x="0" y="16698"/>
                  </a:lnTo>
                  <a:cubicBezTo>
                    <a:pt x="0" y="12269"/>
                    <a:pt x="1759" y="8022"/>
                    <a:pt x="4891" y="4891"/>
                  </a:cubicBezTo>
                  <a:cubicBezTo>
                    <a:pt x="8022" y="1759"/>
                    <a:pt x="12269" y="0"/>
                    <a:pt x="16698" y="0"/>
                  </a:cubicBezTo>
                  <a:close/>
                </a:path>
              </a:pathLst>
            </a:custGeom>
            <a:solidFill>
              <a:srgbClr val="EDF1F8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19050"/>
              <a:ext cx="2442300" cy="11065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17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895826" y="3610751"/>
            <a:ext cx="3248712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/>
            <a:r>
              <a:rPr lang="zh-CN" altLang="en-US" sz="2000" b="1" spc="400" dirty="0">
                <a:solidFill>
                  <a:srgbClr val="212154"/>
                </a:solidFill>
                <a:latin typeface="Arimo"/>
                <a:ea typeface="Arimo"/>
                <a:cs typeface="Arimo"/>
                <a:sym typeface="Arimo"/>
              </a:rPr>
              <a:t>  利用</a:t>
            </a:r>
            <a:r>
              <a:rPr lang="en-US" altLang="zh-CN" sz="2000" b="1" spc="400" dirty="0" err="1">
                <a:solidFill>
                  <a:srgbClr val="212154"/>
                </a:solidFill>
                <a:latin typeface="Arimo"/>
                <a:ea typeface="Arimo"/>
                <a:cs typeface="Arimo"/>
                <a:sym typeface="Arimo"/>
              </a:rPr>
              <a:t>github</a:t>
            </a:r>
            <a:r>
              <a:rPr lang="en-US" altLang="zh-CN" sz="2000" b="1" spc="400" dirty="0">
                <a:solidFill>
                  <a:srgbClr val="212154"/>
                </a:solidFill>
                <a:latin typeface="Arimo"/>
                <a:ea typeface="Arimo"/>
                <a:cs typeface="Arimo"/>
                <a:sym typeface="Arimo"/>
              </a:rPr>
              <a:t> action</a:t>
            </a:r>
            <a:r>
              <a:rPr lang="zh-CN" altLang="en-US" sz="2000" b="1" spc="400" dirty="0">
                <a:solidFill>
                  <a:srgbClr val="212154"/>
                </a:solidFill>
                <a:latin typeface="Arimo"/>
                <a:ea typeface="Arimo"/>
                <a:cs typeface="Arimo"/>
                <a:sym typeface="Arimo"/>
              </a:rPr>
              <a:t>，在编写相关</a:t>
            </a:r>
            <a:r>
              <a:rPr lang="en-US" altLang="zh-CN" sz="2000" b="1" spc="400" dirty="0" err="1">
                <a:solidFill>
                  <a:srgbClr val="212154"/>
                </a:solidFill>
                <a:latin typeface="Arimo"/>
                <a:ea typeface="Arimo"/>
                <a:cs typeface="Arimo"/>
                <a:sym typeface="Arimo"/>
              </a:rPr>
              <a:t>yml</a:t>
            </a:r>
            <a:r>
              <a:rPr lang="zh-CN" altLang="en-US" sz="2000" b="1" spc="400" dirty="0">
                <a:solidFill>
                  <a:srgbClr val="212154"/>
                </a:solidFill>
                <a:latin typeface="Arimo"/>
                <a:ea typeface="Arimo"/>
                <a:cs typeface="Arimo"/>
                <a:sym typeface="Arimo"/>
              </a:rPr>
              <a:t>文件后，提交</a:t>
            </a:r>
            <a:r>
              <a:rPr lang="en-US" altLang="zh-CN" sz="2000" b="1" spc="400" dirty="0" err="1">
                <a:solidFill>
                  <a:srgbClr val="212154"/>
                </a:solidFill>
                <a:latin typeface="Arimo"/>
                <a:ea typeface="Arimo"/>
                <a:cs typeface="Arimo"/>
                <a:sym typeface="Arimo"/>
              </a:rPr>
              <a:t>github</a:t>
            </a:r>
            <a:r>
              <a:rPr lang="zh-CN" altLang="en-US" sz="2000" b="1" spc="400" dirty="0">
                <a:solidFill>
                  <a:srgbClr val="212154"/>
                </a:solidFill>
                <a:latin typeface="Arimo"/>
                <a:ea typeface="Arimo"/>
                <a:cs typeface="Arimo"/>
                <a:sym typeface="Arimo"/>
              </a:rPr>
              <a:t>时进行自动化构建与测试</a:t>
            </a:r>
            <a:endParaRPr lang="en-US" altLang="zh-CN" sz="2000" b="1" spc="400" dirty="0">
              <a:solidFill>
                <a:srgbClr val="212154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6C3B1C94-CBBC-9953-AA23-0BD2A6DEE087}"/>
              </a:ext>
            </a:extLst>
          </p:cNvPr>
          <p:cNvGrpSpPr/>
          <p:nvPr/>
        </p:nvGrpSpPr>
        <p:grpSpPr>
          <a:xfrm>
            <a:off x="929354" y="2568523"/>
            <a:ext cx="8597660" cy="595032"/>
            <a:chOff x="903757" y="2879157"/>
            <a:chExt cx="8597660" cy="595032"/>
          </a:xfrm>
        </p:grpSpPr>
        <p:sp>
          <p:nvSpPr>
            <p:cNvPr id="12" name="AutoShape 12"/>
            <p:cNvSpPr/>
            <p:nvPr/>
          </p:nvSpPr>
          <p:spPr>
            <a:xfrm>
              <a:off x="903757" y="3474189"/>
              <a:ext cx="5075515" cy="0"/>
            </a:xfrm>
            <a:prstGeom prst="line">
              <a:avLst/>
            </a:prstGeom>
            <a:ln w="19050" cap="flat">
              <a:solidFill>
                <a:srgbClr val="302CD8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1650803" y="2903406"/>
              <a:ext cx="7850614" cy="4360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59"/>
                </a:lnSpc>
              </a:pPr>
              <a:r>
                <a:rPr lang="en-US" sz="3200" spc="350" dirty="0">
                  <a:solidFill>
                    <a:srgbClr val="262626"/>
                  </a:solidFill>
                  <a:latin typeface="Arimo Bold"/>
                  <a:ea typeface="Arimo Bold"/>
                  <a:cs typeface="Arimo Bold"/>
                  <a:sym typeface="Arimo Bold"/>
                </a:rPr>
                <a:t>CI/CD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903757" y="2879157"/>
              <a:ext cx="635469" cy="4337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599"/>
                </a:lnSpc>
              </a:pPr>
              <a:r>
                <a:rPr lang="en-US" sz="2999" spc="375" dirty="0">
                  <a:solidFill>
                    <a:srgbClr val="302CD8"/>
                  </a:solidFill>
                  <a:latin typeface="Arimo Bold"/>
                  <a:ea typeface="Arimo Bold"/>
                  <a:cs typeface="Arimo Bold"/>
                  <a:sym typeface="Arimo Bold"/>
                </a:rPr>
                <a:t>05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0146304" y="3521440"/>
            <a:ext cx="7467326" cy="5432058"/>
            <a:chOff x="0" y="0"/>
            <a:chExt cx="1966703" cy="108748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966703" cy="1087480"/>
            </a:xfrm>
            <a:custGeom>
              <a:avLst/>
              <a:gdLst/>
              <a:ahLst/>
              <a:cxnLst/>
              <a:rect l="l" t="t" r="r" b="b"/>
              <a:pathLst>
                <a:path w="1966703" h="1087480">
                  <a:moveTo>
                    <a:pt x="20735" y="0"/>
                  </a:moveTo>
                  <a:lnTo>
                    <a:pt x="1945968" y="0"/>
                  </a:lnTo>
                  <a:cubicBezTo>
                    <a:pt x="1951467" y="0"/>
                    <a:pt x="1956741" y="2185"/>
                    <a:pt x="1960630" y="6073"/>
                  </a:cubicBezTo>
                  <a:cubicBezTo>
                    <a:pt x="1964518" y="9962"/>
                    <a:pt x="1966703" y="15236"/>
                    <a:pt x="1966703" y="20735"/>
                  </a:cubicBezTo>
                  <a:lnTo>
                    <a:pt x="1966703" y="1066745"/>
                  </a:lnTo>
                  <a:cubicBezTo>
                    <a:pt x="1966703" y="1072244"/>
                    <a:pt x="1964518" y="1077518"/>
                    <a:pt x="1960630" y="1081407"/>
                  </a:cubicBezTo>
                  <a:cubicBezTo>
                    <a:pt x="1956741" y="1085296"/>
                    <a:pt x="1951467" y="1087480"/>
                    <a:pt x="1945968" y="1087480"/>
                  </a:cubicBezTo>
                  <a:lnTo>
                    <a:pt x="20735" y="1087480"/>
                  </a:lnTo>
                  <a:cubicBezTo>
                    <a:pt x="15236" y="1087480"/>
                    <a:pt x="9962" y="1085296"/>
                    <a:pt x="6073" y="1081407"/>
                  </a:cubicBezTo>
                  <a:cubicBezTo>
                    <a:pt x="2185" y="1077518"/>
                    <a:pt x="0" y="1072244"/>
                    <a:pt x="0" y="1066745"/>
                  </a:cubicBezTo>
                  <a:lnTo>
                    <a:pt x="0" y="20735"/>
                  </a:lnTo>
                  <a:cubicBezTo>
                    <a:pt x="0" y="15236"/>
                    <a:pt x="2185" y="9962"/>
                    <a:pt x="6073" y="6073"/>
                  </a:cubicBezTo>
                  <a:cubicBezTo>
                    <a:pt x="9962" y="2185"/>
                    <a:pt x="15236" y="0"/>
                    <a:pt x="20735" y="0"/>
                  </a:cubicBezTo>
                  <a:close/>
                </a:path>
              </a:pathLst>
            </a:custGeom>
            <a:solidFill>
              <a:srgbClr val="302CD8"/>
            </a:solidFill>
            <a:ln cap="sq">
              <a:noFill/>
              <a:prstDash val="solid"/>
              <a:miter/>
            </a:ln>
          </p:spPr>
        </p:sp>
        <p:sp>
          <p:nvSpPr>
            <p:cNvPr id="18" name="TextBox 18"/>
            <p:cNvSpPr txBox="1"/>
            <p:nvPr/>
          </p:nvSpPr>
          <p:spPr>
            <a:xfrm>
              <a:off x="0" y="-19050"/>
              <a:ext cx="1966703" cy="11065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17"/>
                </a:lnSpc>
              </a:pPr>
              <a:endParaRPr/>
            </a:p>
          </p:txBody>
        </p:sp>
      </p:grpSp>
      <p:sp>
        <p:nvSpPr>
          <p:cNvPr id="19" name="AutoShape 19"/>
          <p:cNvSpPr/>
          <p:nvPr/>
        </p:nvSpPr>
        <p:spPr>
          <a:xfrm>
            <a:off x="10378782" y="4692164"/>
            <a:ext cx="4087143" cy="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0" name="TextBox 20"/>
          <p:cNvSpPr txBox="1"/>
          <p:nvPr/>
        </p:nvSpPr>
        <p:spPr>
          <a:xfrm>
            <a:off x="10988784" y="4065989"/>
            <a:ext cx="6419833" cy="436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3200" spc="350" dirty="0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CI/CD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0402166" y="4061227"/>
            <a:ext cx="586619" cy="4337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99"/>
              </a:lnSpc>
            </a:pPr>
            <a:r>
              <a:rPr lang="en-US" sz="2999" spc="375" dirty="0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05</a:t>
            </a: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D33005EB-E523-423A-E7C3-79645EC469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698" y="4841857"/>
            <a:ext cx="7463702" cy="5373796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C2009D97-372C-F6D1-03A5-55A85AFD4D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547" y="5128736"/>
            <a:ext cx="7438083" cy="3812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3148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3429000"/>
            <a:ext cx="18288000" cy="3429000"/>
          </a:xfrm>
          <a:custGeom>
            <a:avLst/>
            <a:gdLst/>
            <a:ahLst/>
            <a:cxnLst/>
            <a:rect l="l" t="t" r="r" b="b"/>
            <a:pathLst>
              <a:path w="18288000" h="3429000">
                <a:moveTo>
                  <a:pt x="0" y="0"/>
                </a:moveTo>
                <a:lnTo>
                  <a:pt x="18288000" y="0"/>
                </a:lnTo>
                <a:lnTo>
                  <a:pt x="18288000" y="3429000"/>
                </a:lnTo>
                <a:lnTo>
                  <a:pt x="0" y="3429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682750" y="4228624"/>
            <a:ext cx="7897812" cy="1123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640"/>
              </a:lnSpc>
            </a:pPr>
            <a:r>
              <a:rPr lang="zh-CN" altLang="en-US" sz="7200" dirty="0">
                <a:solidFill>
                  <a:srgbClr val="212154"/>
                </a:solidFill>
                <a:latin typeface="Arimo Bold"/>
                <a:ea typeface="Arimo Bold"/>
                <a:cs typeface="Arimo Bold"/>
                <a:sym typeface="Arimo Bold"/>
              </a:rPr>
              <a:t>进阶任务</a:t>
            </a:r>
            <a:endParaRPr lang="en-US" sz="7200" dirty="0">
              <a:solidFill>
                <a:srgbClr val="212154"/>
              </a:solidFill>
              <a:latin typeface="Arimo Bold"/>
              <a:ea typeface="Arimo Bold"/>
              <a:cs typeface="Arimo Bold"/>
              <a:sym typeface="Arimo Bold"/>
            </a:endParaRPr>
          </a:p>
        </p:txBody>
      </p:sp>
      <p:grpSp>
        <p:nvGrpSpPr>
          <p:cNvPr id="5" name="Group 5"/>
          <p:cNvGrpSpPr/>
          <p:nvPr/>
        </p:nvGrpSpPr>
        <p:grpSpPr>
          <a:xfrm>
            <a:off x="1666875" y="5536882"/>
            <a:ext cx="3238500" cy="581025"/>
            <a:chOff x="0" y="0"/>
            <a:chExt cx="4318000" cy="7747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318000" cy="774700"/>
            </a:xfrm>
            <a:custGeom>
              <a:avLst/>
              <a:gdLst/>
              <a:ahLst/>
              <a:cxnLst/>
              <a:rect l="l" t="t" r="r" b="b"/>
              <a:pathLst>
                <a:path w="4318000" h="774700">
                  <a:moveTo>
                    <a:pt x="0" y="387350"/>
                  </a:moveTo>
                  <a:cubicBezTo>
                    <a:pt x="0" y="173482"/>
                    <a:pt x="173482" y="0"/>
                    <a:pt x="387350" y="0"/>
                  </a:cubicBezTo>
                  <a:lnTo>
                    <a:pt x="3930650" y="0"/>
                  </a:lnTo>
                  <a:cubicBezTo>
                    <a:pt x="4144518" y="0"/>
                    <a:pt x="4318000" y="173482"/>
                    <a:pt x="4318000" y="387350"/>
                  </a:cubicBezTo>
                  <a:cubicBezTo>
                    <a:pt x="4318000" y="601218"/>
                    <a:pt x="4144518" y="774700"/>
                    <a:pt x="3930650" y="774700"/>
                  </a:cubicBezTo>
                  <a:lnTo>
                    <a:pt x="387350" y="774700"/>
                  </a:lnTo>
                  <a:cubicBezTo>
                    <a:pt x="173482" y="774700"/>
                    <a:pt x="0" y="601218"/>
                    <a:pt x="0" y="387350"/>
                  </a:cubicBezTo>
                  <a:close/>
                </a:path>
              </a:pathLst>
            </a:custGeom>
            <a:solidFill>
              <a:srgbClr val="302CD8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4318000" cy="7937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0"/>
                </a:lnSpc>
              </a:pPr>
              <a:r>
                <a:rPr lang="en-US" sz="2700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Part Three</a:t>
              </a: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3085762" y="2917190"/>
            <a:ext cx="5202238" cy="47659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0"/>
              </a:lnSpc>
            </a:pPr>
            <a:r>
              <a:rPr lang="en-US" sz="30000">
                <a:solidFill>
                  <a:srgbClr val="FFFFFF">
                    <a:alpha val="49804"/>
                  </a:srgbClr>
                </a:solidFill>
                <a:latin typeface="Arimo Bold"/>
                <a:ea typeface="Arimo Bold"/>
                <a:cs typeface="Arimo Bold"/>
                <a:sym typeface="Arimo Bold"/>
              </a:rPr>
              <a:t>03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76200" y="571652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567690" y="1227772"/>
            <a:ext cx="508160" cy="0"/>
          </a:xfrm>
          <a:prstGeom prst="line">
            <a:avLst/>
          </a:prstGeom>
          <a:ln w="38100" cap="flat">
            <a:solidFill>
              <a:srgbClr val="302CD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TextBox 4"/>
          <p:cNvSpPr txBox="1"/>
          <p:nvPr/>
        </p:nvSpPr>
        <p:spPr>
          <a:xfrm>
            <a:off x="1405572" y="571024"/>
            <a:ext cx="16117888" cy="5783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97"/>
              </a:lnSpc>
            </a:pPr>
            <a:r>
              <a:rPr lang="zh-CN" altLang="en-US" sz="3997" spc="500" dirty="0">
                <a:solidFill>
                  <a:srgbClr val="262626"/>
                </a:solidFill>
                <a:latin typeface="Arimo Bold"/>
                <a:ea typeface="Arimo Bold"/>
                <a:cs typeface="Arimo Bold"/>
                <a:sym typeface="Arimo Bold"/>
              </a:rPr>
              <a:t>单体系统微服务化</a:t>
            </a:r>
            <a:endParaRPr lang="en-US" sz="3997" spc="500" dirty="0">
              <a:solidFill>
                <a:srgbClr val="262626"/>
              </a:solidFill>
              <a:latin typeface="Arimo Bold"/>
              <a:ea typeface="Arimo Bold"/>
              <a:cs typeface="Arimo Bold"/>
              <a:sym typeface="Arimo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567690" y="552450"/>
            <a:ext cx="656272" cy="571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 dirty="0">
                <a:solidFill>
                  <a:srgbClr val="302CD8"/>
                </a:solidFill>
                <a:latin typeface="Arimo Bold"/>
                <a:ea typeface="Arimo Bold"/>
                <a:cs typeface="Arimo Bold"/>
                <a:sym typeface="Arimo Bold"/>
              </a:rPr>
              <a:t>01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625993" y="1536331"/>
            <a:ext cx="6308207" cy="1567559"/>
            <a:chOff x="0" y="0"/>
            <a:chExt cx="22635210" cy="762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2635211" cy="762000"/>
            </a:xfrm>
            <a:custGeom>
              <a:avLst/>
              <a:gdLst/>
              <a:ahLst/>
              <a:cxnLst/>
              <a:rect l="l" t="t" r="r" b="b"/>
              <a:pathLst>
                <a:path w="22635211" h="762000">
                  <a:moveTo>
                    <a:pt x="0" y="0"/>
                  </a:moveTo>
                  <a:lnTo>
                    <a:pt x="22635211" y="0"/>
                  </a:lnTo>
                  <a:lnTo>
                    <a:pt x="22635211" y="762000"/>
                  </a:lnTo>
                  <a:lnTo>
                    <a:pt x="0" y="762000"/>
                  </a:lnTo>
                  <a:close/>
                </a:path>
              </a:pathLst>
            </a:custGeom>
            <a:solidFill>
              <a:srgbClr val="EDF1F8"/>
            </a:solidFill>
          </p:spPr>
          <p:txBody>
            <a:bodyPr/>
            <a:lstStyle/>
            <a:p>
              <a:endParaRPr lang="zh-CN" altLang="en-US" dirty="0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543306" y="3521440"/>
            <a:ext cx="9273109" cy="4129026"/>
            <a:chOff x="0" y="0"/>
            <a:chExt cx="2442300" cy="108748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442300" cy="1087480"/>
            </a:xfrm>
            <a:custGeom>
              <a:avLst/>
              <a:gdLst/>
              <a:ahLst/>
              <a:cxnLst/>
              <a:rect l="l" t="t" r="r" b="b"/>
              <a:pathLst>
                <a:path w="2442300" h="1087480">
                  <a:moveTo>
                    <a:pt x="16698" y="0"/>
                  </a:moveTo>
                  <a:lnTo>
                    <a:pt x="2425603" y="0"/>
                  </a:lnTo>
                  <a:cubicBezTo>
                    <a:pt x="2430031" y="0"/>
                    <a:pt x="2434278" y="1759"/>
                    <a:pt x="2437410" y="4891"/>
                  </a:cubicBezTo>
                  <a:cubicBezTo>
                    <a:pt x="2440541" y="8022"/>
                    <a:pt x="2442300" y="12269"/>
                    <a:pt x="2442300" y="16698"/>
                  </a:cubicBezTo>
                  <a:lnTo>
                    <a:pt x="2442300" y="1070783"/>
                  </a:lnTo>
                  <a:cubicBezTo>
                    <a:pt x="2442300" y="1075211"/>
                    <a:pt x="2440541" y="1079458"/>
                    <a:pt x="2437410" y="1082590"/>
                  </a:cubicBezTo>
                  <a:cubicBezTo>
                    <a:pt x="2434278" y="1085721"/>
                    <a:pt x="2430031" y="1087480"/>
                    <a:pt x="2425603" y="1087480"/>
                  </a:cubicBezTo>
                  <a:lnTo>
                    <a:pt x="16698" y="1087480"/>
                  </a:lnTo>
                  <a:cubicBezTo>
                    <a:pt x="12269" y="1087480"/>
                    <a:pt x="8022" y="1085721"/>
                    <a:pt x="4891" y="1082590"/>
                  </a:cubicBezTo>
                  <a:cubicBezTo>
                    <a:pt x="1759" y="1079458"/>
                    <a:pt x="0" y="1075211"/>
                    <a:pt x="0" y="1070783"/>
                  </a:cubicBezTo>
                  <a:lnTo>
                    <a:pt x="0" y="16698"/>
                  </a:lnTo>
                  <a:cubicBezTo>
                    <a:pt x="0" y="12269"/>
                    <a:pt x="1759" y="8022"/>
                    <a:pt x="4891" y="4891"/>
                  </a:cubicBezTo>
                  <a:cubicBezTo>
                    <a:pt x="8022" y="1759"/>
                    <a:pt x="12269" y="0"/>
                    <a:pt x="16698" y="0"/>
                  </a:cubicBezTo>
                  <a:close/>
                </a:path>
              </a:pathLst>
            </a:custGeom>
            <a:solidFill>
              <a:srgbClr val="EDF1F8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19050"/>
              <a:ext cx="2442300" cy="11065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17"/>
                </a:lnSpc>
              </a:pPr>
              <a:endParaRPr/>
            </a:p>
          </p:txBody>
        </p:sp>
      </p:grpSp>
      <p:sp>
        <p:nvSpPr>
          <p:cNvPr id="12" name="AutoShape 12"/>
          <p:cNvSpPr/>
          <p:nvPr/>
        </p:nvSpPr>
        <p:spPr>
          <a:xfrm>
            <a:off x="856386" y="4692164"/>
            <a:ext cx="5075515" cy="0"/>
          </a:xfrm>
          <a:prstGeom prst="line">
            <a:avLst/>
          </a:prstGeom>
          <a:ln w="19050" cap="flat">
            <a:solidFill>
              <a:srgbClr val="302CD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TextBox 13"/>
          <p:cNvSpPr txBox="1"/>
          <p:nvPr/>
        </p:nvSpPr>
        <p:spPr>
          <a:xfrm>
            <a:off x="1613902" y="4065989"/>
            <a:ext cx="7850614" cy="4087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altLang="zh-CN" sz="2799" spc="350" dirty="0">
                <a:solidFill>
                  <a:srgbClr val="262626"/>
                </a:solidFill>
                <a:latin typeface="Arimo Bold"/>
                <a:ea typeface="Arimo Bold"/>
                <a:cs typeface="Arimo Bold"/>
                <a:sym typeface="Arimo Bold"/>
              </a:rPr>
              <a:t>User-Service</a:t>
            </a:r>
            <a:endParaRPr lang="en-US" sz="2799" spc="350" dirty="0">
              <a:solidFill>
                <a:srgbClr val="262626"/>
              </a:solidFill>
              <a:latin typeface="Arimo Bold"/>
              <a:ea typeface="Arimo Bold"/>
              <a:cs typeface="Arimo Bold"/>
              <a:sym typeface="Arimo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859434" y="5497404"/>
            <a:ext cx="8589133" cy="13283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000" spc="400" dirty="0">
                <a:solidFill>
                  <a:srgbClr val="212154"/>
                </a:solidFill>
                <a:latin typeface="Arimo"/>
                <a:ea typeface="Arimo"/>
                <a:cs typeface="Arimo"/>
                <a:sym typeface="Arimo"/>
              </a:rPr>
              <a:t>用户管理功能，包括用户注册、登录、身份验证、用户信息查询和更新以及用户的收藏夹和历史记录等。它是平台的核心模块之一，用户的各种行为都会由此进行认证和授权</a:t>
            </a:r>
            <a:endParaRPr lang="en-US" sz="2000" spc="400" dirty="0">
              <a:solidFill>
                <a:srgbClr val="212154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885425" y="4061227"/>
            <a:ext cx="635469" cy="457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99"/>
              </a:lnSpc>
            </a:pPr>
            <a:r>
              <a:rPr lang="en-US" sz="2999" spc="375">
                <a:solidFill>
                  <a:srgbClr val="302CD8"/>
                </a:solidFill>
                <a:latin typeface="Arimo Bold"/>
                <a:ea typeface="Arimo Bold"/>
                <a:cs typeface="Arimo Bold"/>
                <a:sym typeface="Arimo Bold"/>
              </a:rPr>
              <a:t>01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10146304" y="3521440"/>
            <a:ext cx="7467326" cy="4129026"/>
            <a:chOff x="0" y="0"/>
            <a:chExt cx="1966703" cy="108748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966703" cy="1087480"/>
            </a:xfrm>
            <a:custGeom>
              <a:avLst/>
              <a:gdLst/>
              <a:ahLst/>
              <a:cxnLst/>
              <a:rect l="l" t="t" r="r" b="b"/>
              <a:pathLst>
                <a:path w="1966703" h="1087480">
                  <a:moveTo>
                    <a:pt x="20735" y="0"/>
                  </a:moveTo>
                  <a:lnTo>
                    <a:pt x="1945968" y="0"/>
                  </a:lnTo>
                  <a:cubicBezTo>
                    <a:pt x="1951467" y="0"/>
                    <a:pt x="1956741" y="2185"/>
                    <a:pt x="1960630" y="6073"/>
                  </a:cubicBezTo>
                  <a:cubicBezTo>
                    <a:pt x="1964518" y="9962"/>
                    <a:pt x="1966703" y="15236"/>
                    <a:pt x="1966703" y="20735"/>
                  </a:cubicBezTo>
                  <a:lnTo>
                    <a:pt x="1966703" y="1066745"/>
                  </a:lnTo>
                  <a:cubicBezTo>
                    <a:pt x="1966703" y="1072244"/>
                    <a:pt x="1964518" y="1077518"/>
                    <a:pt x="1960630" y="1081407"/>
                  </a:cubicBezTo>
                  <a:cubicBezTo>
                    <a:pt x="1956741" y="1085296"/>
                    <a:pt x="1951467" y="1087480"/>
                    <a:pt x="1945968" y="1087480"/>
                  </a:cubicBezTo>
                  <a:lnTo>
                    <a:pt x="20735" y="1087480"/>
                  </a:lnTo>
                  <a:cubicBezTo>
                    <a:pt x="15236" y="1087480"/>
                    <a:pt x="9962" y="1085296"/>
                    <a:pt x="6073" y="1081407"/>
                  </a:cubicBezTo>
                  <a:cubicBezTo>
                    <a:pt x="2185" y="1077518"/>
                    <a:pt x="0" y="1072244"/>
                    <a:pt x="0" y="1066745"/>
                  </a:cubicBezTo>
                  <a:lnTo>
                    <a:pt x="0" y="20735"/>
                  </a:lnTo>
                  <a:cubicBezTo>
                    <a:pt x="0" y="15236"/>
                    <a:pt x="2185" y="9962"/>
                    <a:pt x="6073" y="6073"/>
                  </a:cubicBezTo>
                  <a:cubicBezTo>
                    <a:pt x="9962" y="2185"/>
                    <a:pt x="15236" y="0"/>
                    <a:pt x="20735" y="0"/>
                  </a:cubicBezTo>
                  <a:close/>
                </a:path>
              </a:pathLst>
            </a:custGeom>
            <a:solidFill>
              <a:srgbClr val="302CD8"/>
            </a:solidFill>
            <a:ln cap="sq">
              <a:noFill/>
              <a:prstDash val="solid"/>
              <a:miter/>
            </a:ln>
          </p:spPr>
        </p:sp>
        <p:sp>
          <p:nvSpPr>
            <p:cNvPr id="18" name="TextBox 18"/>
            <p:cNvSpPr txBox="1"/>
            <p:nvPr/>
          </p:nvSpPr>
          <p:spPr>
            <a:xfrm>
              <a:off x="0" y="-19050"/>
              <a:ext cx="1966703" cy="11065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17"/>
                </a:lnSpc>
              </a:pPr>
              <a:endParaRPr/>
            </a:p>
          </p:txBody>
        </p:sp>
      </p:grpSp>
      <p:sp>
        <p:nvSpPr>
          <p:cNvPr id="19" name="AutoShape 19"/>
          <p:cNvSpPr/>
          <p:nvPr/>
        </p:nvSpPr>
        <p:spPr>
          <a:xfrm>
            <a:off x="10378782" y="4692164"/>
            <a:ext cx="4087143" cy="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0" name="TextBox 20"/>
          <p:cNvSpPr txBox="1"/>
          <p:nvPr/>
        </p:nvSpPr>
        <p:spPr>
          <a:xfrm>
            <a:off x="10988784" y="4065989"/>
            <a:ext cx="6419833" cy="4087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 spc="350" dirty="0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Video-</a:t>
            </a:r>
            <a:r>
              <a:rPr lang="en-US" altLang="zh-CN" sz="2799" spc="350" dirty="0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S</a:t>
            </a:r>
            <a:r>
              <a:rPr lang="en-US" sz="2799" spc="350" dirty="0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ervice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0402166" y="4061227"/>
            <a:ext cx="586619" cy="457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99"/>
              </a:lnSpc>
            </a:pPr>
            <a:r>
              <a:rPr lang="en-US" sz="2999" spc="375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02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0376741" y="5497403"/>
            <a:ext cx="7006451" cy="13283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000" spc="400" dirty="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平台的核心模块之一，负责视频的上传、处理、播放记录管理、评论系统（暂时归属在 </a:t>
            </a:r>
            <a:r>
              <a:rPr lang="en-US" altLang="zh-CN" sz="2000" spc="400" dirty="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Video-Service </a:t>
            </a:r>
            <a:r>
              <a:rPr lang="zh-CN" altLang="en-US" sz="2000" spc="400" dirty="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中），以及与用户观看体验相关的功能。</a:t>
            </a:r>
            <a:endParaRPr lang="en-US" sz="2000" spc="400" dirty="0">
              <a:solidFill>
                <a:srgbClr val="FFFFFF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A949F669-E68A-B748-D489-DB9E260FCE32}"/>
              </a:ext>
            </a:extLst>
          </p:cNvPr>
          <p:cNvSpPr txBox="1"/>
          <p:nvPr/>
        </p:nvSpPr>
        <p:spPr>
          <a:xfrm>
            <a:off x="967209" y="1844557"/>
            <a:ext cx="9144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latin typeface="Arimo Bold" panose="02010600030101010101" charset="0"/>
                <a:cs typeface="Arimo Bold" panose="02010600030101010101" charset="0"/>
              </a:rPr>
              <a:t>1.</a:t>
            </a:r>
            <a:r>
              <a:rPr lang="zh-CN" altLang="en-US" sz="2400" b="1" dirty="0">
                <a:latin typeface="Arimo Bold" panose="02010600030101010101" charset="0"/>
                <a:cs typeface="Arimo Bold" panose="02010600030101010101" charset="0"/>
              </a:rPr>
              <a:t>单一职责原则 </a:t>
            </a:r>
            <a:r>
              <a:rPr lang="en-US" altLang="zh-CN" sz="2400" b="1" dirty="0">
                <a:latin typeface="Arimo Bold" panose="02010600030101010101" charset="0"/>
                <a:ea typeface="Arimo Bold" panose="02010600030101010101" charset="0"/>
                <a:cs typeface="Arimo Bold" panose="02010600030101010101" charset="0"/>
              </a:rPr>
              <a:t>	</a:t>
            </a:r>
            <a:r>
              <a:rPr lang="en-US" altLang="zh-CN" sz="2400" b="1" dirty="0">
                <a:latin typeface="Arimo Bold" panose="02010600030101010101" charset="0"/>
                <a:cs typeface="Arimo Bold" panose="02010600030101010101" charset="0"/>
              </a:rPr>
              <a:t>2.</a:t>
            </a:r>
            <a:r>
              <a:rPr lang="zh-CN" altLang="en-US" sz="2400" b="1" dirty="0">
                <a:latin typeface="Arimo Bold" panose="02010600030101010101" charset="0"/>
                <a:cs typeface="Arimo Bold" panose="02010600030101010101" charset="0"/>
              </a:rPr>
              <a:t>高内聚低耦合 </a:t>
            </a:r>
            <a:endParaRPr lang="en-US" altLang="zh-CN" sz="2400" b="1" dirty="0">
              <a:latin typeface="Arimo Bold" panose="02010600030101010101" charset="0"/>
              <a:ea typeface="Arimo Bold" panose="02010600030101010101" charset="0"/>
              <a:cs typeface="Arimo Bold" panose="02010600030101010101" charset="0"/>
            </a:endParaRPr>
          </a:p>
          <a:p>
            <a:r>
              <a:rPr lang="en-US" altLang="zh-CN" sz="2400" b="1" dirty="0">
                <a:latin typeface="Arimo Bold" panose="02010600030101010101" charset="0"/>
                <a:cs typeface="Arimo Bold" panose="02010600030101010101" charset="0"/>
              </a:rPr>
              <a:t>3.</a:t>
            </a:r>
            <a:r>
              <a:rPr lang="zh-CN" altLang="en-US" sz="2400" b="1" dirty="0">
                <a:latin typeface="Arimo Bold" panose="02010600030101010101" charset="0"/>
                <a:cs typeface="Arimo Bold" panose="02010600030101010101" charset="0"/>
              </a:rPr>
              <a:t>按业务功能划分</a:t>
            </a:r>
            <a:r>
              <a:rPr lang="en-US" altLang="zh-CN" sz="2400" b="1" dirty="0">
                <a:latin typeface="Arimo Bold" panose="02010600030101010101" charset="0"/>
                <a:ea typeface="Arimo Bold" panose="02010600030101010101" charset="0"/>
                <a:cs typeface="Arimo Bold" panose="02010600030101010101" charset="0"/>
              </a:rPr>
              <a:t>	</a:t>
            </a:r>
            <a:r>
              <a:rPr lang="en-US" altLang="zh-CN" sz="2400" b="1" dirty="0">
                <a:latin typeface="Arimo Bold" panose="02010600030101010101" charset="0"/>
                <a:cs typeface="Arimo Bold" panose="02010600030101010101" charset="0"/>
              </a:rPr>
              <a:t>4.</a:t>
            </a:r>
            <a:r>
              <a:rPr lang="zh-CN" altLang="en-US" sz="2400" b="1" dirty="0">
                <a:latin typeface="Arimo Bold" panose="02010600030101010101" charset="0"/>
                <a:cs typeface="Arimo Bold" panose="02010600030101010101" charset="0"/>
              </a:rPr>
              <a:t>横向可扩展性</a:t>
            </a:r>
          </a:p>
        </p:txBody>
      </p:sp>
    </p:spTree>
    <p:extLst>
      <p:ext uri="{BB962C8B-B14F-4D97-AF65-F5344CB8AC3E}">
        <p14:creationId xmlns:p14="http://schemas.microsoft.com/office/powerpoint/2010/main" val="38772991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4384" y="39814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405572" y="627697"/>
            <a:ext cx="16117888" cy="5791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97"/>
              </a:lnSpc>
            </a:pPr>
            <a:r>
              <a:rPr lang="zh-CN" altLang="en-US" sz="3997" spc="500" dirty="0">
                <a:solidFill>
                  <a:srgbClr val="262626"/>
                </a:solidFill>
                <a:latin typeface="Arimo Bold"/>
                <a:ea typeface="Arimo Bold"/>
                <a:cs typeface="Arimo Bold"/>
                <a:sym typeface="Arimo Bold"/>
              </a:rPr>
              <a:t>单体系统微服务化</a:t>
            </a:r>
            <a:endParaRPr lang="en-US" sz="3997" spc="500" dirty="0">
              <a:solidFill>
                <a:srgbClr val="262626"/>
              </a:solidFill>
              <a:latin typeface="Arimo Bold"/>
              <a:ea typeface="Arimo Bold"/>
              <a:cs typeface="Arimo Bold"/>
              <a:sym typeface="Arimo 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567690" y="552450"/>
            <a:ext cx="656272" cy="5514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 dirty="0">
                <a:solidFill>
                  <a:srgbClr val="302CD8"/>
                </a:solidFill>
                <a:latin typeface="Arimo Bold"/>
                <a:ea typeface="Arimo Bold"/>
                <a:cs typeface="Arimo Bold"/>
                <a:sym typeface="Arimo Bold"/>
              </a:rPr>
              <a:t>01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536065" y="3745231"/>
            <a:ext cx="3705860" cy="4087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altLang="zh-CN" sz="2799" spc="524" dirty="0">
                <a:solidFill>
                  <a:srgbClr val="0D0D0D"/>
                </a:solidFill>
                <a:latin typeface="Arimo Bold"/>
                <a:ea typeface="Arimo Bold"/>
                <a:cs typeface="Arimo Bold"/>
                <a:sym typeface="Arimo Bold"/>
              </a:rPr>
              <a:t>Article-Service</a:t>
            </a:r>
            <a:endParaRPr lang="en-US" sz="2799" spc="524" dirty="0">
              <a:solidFill>
                <a:srgbClr val="0D0D0D"/>
              </a:solidFill>
              <a:latin typeface="Arimo Bold"/>
              <a:ea typeface="Arimo Bold"/>
              <a:cs typeface="Arimo Bold"/>
              <a:sym typeface="Arimo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731282" y="5372100"/>
            <a:ext cx="4575810" cy="9698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92"/>
              </a:lnSpc>
            </a:pPr>
            <a:r>
              <a:rPr lang="zh-CN" altLang="en-US" sz="2000" dirty="0">
                <a:solidFill>
                  <a:srgbClr val="333F50"/>
                </a:solidFill>
                <a:latin typeface="Arimo"/>
                <a:ea typeface="Arimo"/>
                <a:cs typeface="Arimo"/>
                <a:sym typeface="Arimo"/>
              </a:rPr>
              <a:t>主要负责平台的专栏相关功能，如发布专栏、专栏阅读、点赞、评论等。同时支持从专栏中批量收藏的功能</a:t>
            </a:r>
            <a:endParaRPr lang="en-US" sz="2000" dirty="0">
              <a:solidFill>
                <a:srgbClr val="333F50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7" name="Freeform 7"/>
          <p:cNvSpPr/>
          <p:nvPr/>
        </p:nvSpPr>
        <p:spPr>
          <a:xfrm>
            <a:off x="637222" y="3640932"/>
            <a:ext cx="704850" cy="665798"/>
          </a:xfrm>
          <a:custGeom>
            <a:avLst/>
            <a:gdLst/>
            <a:ahLst/>
            <a:cxnLst/>
            <a:rect l="l" t="t" r="r" b="b"/>
            <a:pathLst>
              <a:path w="704850" h="665798">
                <a:moveTo>
                  <a:pt x="0" y="0"/>
                </a:moveTo>
                <a:lnTo>
                  <a:pt x="704850" y="0"/>
                </a:lnTo>
                <a:lnTo>
                  <a:pt x="704850" y="665798"/>
                </a:lnTo>
                <a:lnTo>
                  <a:pt x="0" y="6657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719" b="-719"/>
            </a:stretch>
          </a:blipFill>
        </p:spPr>
      </p:sp>
      <p:sp>
        <p:nvSpPr>
          <p:cNvPr id="8" name="AutoShape 8"/>
          <p:cNvSpPr/>
          <p:nvPr/>
        </p:nvSpPr>
        <p:spPr>
          <a:xfrm rot="5373309">
            <a:off x="3908043" y="5795963"/>
            <a:ext cx="4293999" cy="0"/>
          </a:xfrm>
          <a:prstGeom prst="line">
            <a:avLst/>
          </a:prstGeom>
          <a:ln w="19050" cap="rnd">
            <a:gradFill>
              <a:gsLst>
                <a:gs pos="0">
                  <a:srgbClr val="302CD8">
                    <a:alpha val="100000"/>
                  </a:srgbClr>
                </a:gs>
                <a:gs pos="100000">
                  <a:srgbClr val="8DB3FF">
                    <a:alpha val="100000"/>
                  </a:srgbClr>
                </a:gs>
              </a:gsLst>
              <a:lin ang="2699993"/>
            </a:gradFill>
            <a:prstDash val="solid"/>
            <a:headEnd type="none" w="sm" len="sm"/>
            <a:tailEnd type="none" w="sm" len="sm"/>
          </a:ln>
        </p:spPr>
      </p:sp>
      <p:sp>
        <p:nvSpPr>
          <p:cNvPr id="9" name="TextBox 9"/>
          <p:cNvSpPr txBox="1"/>
          <p:nvPr/>
        </p:nvSpPr>
        <p:spPr>
          <a:xfrm>
            <a:off x="7676831" y="3745231"/>
            <a:ext cx="4308315" cy="4087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altLang="zh-CN" sz="2799" spc="524" dirty="0">
                <a:solidFill>
                  <a:srgbClr val="0D0D0D"/>
                </a:solidFill>
                <a:latin typeface="Arimo Bold"/>
                <a:ea typeface="Arimo Bold"/>
                <a:cs typeface="Arimo Bold"/>
                <a:sym typeface="Arimo Bold"/>
              </a:rPr>
              <a:t>Gateway-Service</a:t>
            </a:r>
            <a:endParaRPr lang="en-US" sz="2799" spc="524" dirty="0">
              <a:solidFill>
                <a:srgbClr val="0D0D0D"/>
              </a:solidFill>
              <a:latin typeface="Arimo Bold"/>
              <a:ea typeface="Arimo Bold"/>
              <a:cs typeface="Arimo Bold"/>
              <a:sym typeface="Arimo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6886575" y="5038675"/>
            <a:ext cx="4514850" cy="16366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92"/>
              </a:lnSpc>
            </a:pPr>
            <a:r>
              <a:rPr lang="zh-CN" altLang="en-US" sz="1800" dirty="0">
                <a:solidFill>
                  <a:srgbClr val="333F50"/>
                </a:solidFill>
                <a:latin typeface="Arimo"/>
                <a:ea typeface="Arimo"/>
                <a:cs typeface="Arimo"/>
                <a:sym typeface="Arimo"/>
              </a:rPr>
              <a:t>整个微服务架构中的统一入口，它负责将来自客户端的请求路由到对应的服务模块 </a:t>
            </a:r>
            <a:r>
              <a:rPr lang="en-US" altLang="zh-CN" sz="1800" dirty="0">
                <a:solidFill>
                  <a:srgbClr val="333F50"/>
                </a:solidFill>
                <a:latin typeface="Arimo"/>
                <a:ea typeface="Arimo"/>
                <a:cs typeface="Arimo"/>
                <a:sym typeface="Arimo"/>
              </a:rPr>
              <a:t>`</a:t>
            </a:r>
            <a:r>
              <a:rPr lang="en-US" sz="1800" dirty="0" err="1">
                <a:solidFill>
                  <a:srgbClr val="333F50"/>
                </a:solidFill>
                <a:latin typeface="Arimo"/>
                <a:ea typeface="Arimo"/>
                <a:cs typeface="Arimo"/>
                <a:sym typeface="Arimo"/>
              </a:rPr>
              <a:t>user-service`、`video-service`、`article-service</a:t>
            </a:r>
            <a:r>
              <a:rPr lang="en-US" sz="1800" dirty="0">
                <a:solidFill>
                  <a:srgbClr val="333F50"/>
                </a:solidFill>
                <a:latin typeface="Arimo"/>
                <a:ea typeface="Arimo"/>
                <a:cs typeface="Arimo"/>
                <a:sym typeface="Arimo"/>
              </a:rPr>
              <a:t>`）。</a:t>
            </a:r>
            <a:r>
              <a:rPr lang="zh-CN" altLang="en-US" sz="1800" dirty="0">
                <a:solidFill>
                  <a:srgbClr val="333F50"/>
                </a:solidFill>
                <a:latin typeface="Arimo"/>
                <a:ea typeface="Arimo"/>
                <a:cs typeface="Arimo"/>
                <a:sym typeface="Arimo"/>
              </a:rPr>
              <a:t>此外，它还能提供请求的统一认证、鉴权、限流、等功能</a:t>
            </a:r>
            <a:endParaRPr lang="en-US" sz="1800" dirty="0">
              <a:solidFill>
                <a:srgbClr val="333F50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1" name="Freeform 11"/>
          <p:cNvSpPr/>
          <p:nvPr/>
        </p:nvSpPr>
        <p:spPr>
          <a:xfrm>
            <a:off x="6777990" y="3640932"/>
            <a:ext cx="704850" cy="665798"/>
          </a:xfrm>
          <a:custGeom>
            <a:avLst/>
            <a:gdLst/>
            <a:ahLst/>
            <a:cxnLst/>
            <a:rect l="l" t="t" r="r" b="b"/>
            <a:pathLst>
              <a:path w="704850" h="665798">
                <a:moveTo>
                  <a:pt x="0" y="0"/>
                </a:moveTo>
                <a:lnTo>
                  <a:pt x="704850" y="0"/>
                </a:lnTo>
                <a:lnTo>
                  <a:pt x="704850" y="665798"/>
                </a:lnTo>
                <a:lnTo>
                  <a:pt x="0" y="6657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719" b="-719"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3817600" y="3745231"/>
            <a:ext cx="3705860" cy="4087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altLang="zh-CN" sz="2799" spc="524" dirty="0">
                <a:solidFill>
                  <a:srgbClr val="0D0D0D"/>
                </a:solidFill>
                <a:latin typeface="Arimo Bold"/>
                <a:ea typeface="Arimo Bold"/>
                <a:cs typeface="Arimo Bold"/>
                <a:sym typeface="Arimo Bold"/>
              </a:rPr>
              <a:t>Config-Service</a:t>
            </a:r>
            <a:endParaRPr lang="en-US" sz="2799" spc="524" dirty="0">
              <a:solidFill>
                <a:srgbClr val="0D0D0D"/>
              </a:solidFill>
              <a:latin typeface="Arimo Bold"/>
              <a:ea typeface="Arimo Bold"/>
              <a:cs typeface="Arimo Bold"/>
              <a:sym typeface="Arimo 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2918757" y="5250601"/>
            <a:ext cx="4509135" cy="13032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92"/>
              </a:lnSpc>
            </a:pPr>
            <a:r>
              <a:rPr lang="zh-CN" altLang="en-US" sz="1800" dirty="0">
                <a:solidFill>
                  <a:srgbClr val="333F50"/>
                </a:solidFill>
                <a:latin typeface="Arimo"/>
                <a:ea typeface="Arimo"/>
                <a:cs typeface="Arimo"/>
                <a:sym typeface="Arimo"/>
              </a:rPr>
              <a:t>负责管理整个微服务架构中的配置文件，实现配置的集中化管理和动态刷新。它可以将配置文件存储在外部的配置中心中，并能够在各个微服务实例中共享和动态更新。</a:t>
            </a:r>
            <a:endParaRPr lang="en-US" sz="1800" dirty="0">
              <a:solidFill>
                <a:srgbClr val="333F50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4" name="Freeform 14"/>
          <p:cNvSpPr/>
          <p:nvPr/>
        </p:nvSpPr>
        <p:spPr>
          <a:xfrm>
            <a:off x="12918757" y="3640932"/>
            <a:ext cx="704850" cy="665798"/>
          </a:xfrm>
          <a:custGeom>
            <a:avLst/>
            <a:gdLst/>
            <a:ahLst/>
            <a:cxnLst/>
            <a:rect l="l" t="t" r="r" b="b"/>
            <a:pathLst>
              <a:path w="704850" h="665798">
                <a:moveTo>
                  <a:pt x="0" y="0"/>
                </a:moveTo>
                <a:lnTo>
                  <a:pt x="704850" y="0"/>
                </a:lnTo>
                <a:lnTo>
                  <a:pt x="704850" y="665798"/>
                </a:lnTo>
                <a:lnTo>
                  <a:pt x="0" y="6657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719" b="-719"/>
            </a:stretch>
          </a:blipFill>
        </p:spPr>
      </p:sp>
      <p:sp>
        <p:nvSpPr>
          <p:cNvPr id="15" name="AutoShape 15"/>
          <p:cNvSpPr/>
          <p:nvPr/>
        </p:nvSpPr>
        <p:spPr>
          <a:xfrm rot="5373309">
            <a:off x="10048810" y="5795963"/>
            <a:ext cx="4293999" cy="0"/>
          </a:xfrm>
          <a:prstGeom prst="line">
            <a:avLst/>
          </a:prstGeom>
          <a:ln w="19050" cap="rnd">
            <a:gradFill>
              <a:gsLst>
                <a:gs pos="0">
                  <a:srgbClr val="302CD8">
                    <a:alpha val="100000"/>
                  </a:srgbClr>
                </a:gs>
                <a:gs pos="100000">
                  <a:srgbClr val="8DB3FF">
                    <a:alpha val="100000"/>
                  </a:srgbClr>
                </a:gs>
              </a:gsLst>
              <a:lin ang="2699993"/>
            </a:gradFill>
            <a:prstDash val="solid"/>
            <a:headEnd type="none" w="sm" len="sm"/>
            <a:tailEnd type="none" w="sm" len="sm"/>
          </a:ln>
        </p:spPr>
      </p:sp>
      <p:sp>
        <p:nvSpPr>
          <p:cNvPr id="19" name="AutoShape 19"/>
          <p:cNvSpPr/>
          <p:nvPr/>
        </p:nvSpPr>
        <p:spPr>
          <a:xfrm>
            <a:off x="567690" y="1227772"/>
            <a:ext cx="508160" cy="0"/>
          </a:xfrm>
          <a:prstGeom prst="line">
            <a:avLst/>
          </a:prstGeom>
          <a:ln w="38100" cap="flat">
            <a:solidFill>
              <a:srgbClr val="302CD8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11430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405572" y="571024"/>
            <a:ext cx="16117888" cy="5783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97"/>
              </a:lnSpc>
            </a:pPr>
            <a:r>
              <a:rPr lang="zh-CN" altLang="en-US" sz="3997" spc="500" dirty="0">
                <a:solidFill>
                  <a:srgbClr val="262626"/>
                </a:solidFill>
                <a:latin typeface="Arimo Bold"/>
                <a:ea typeface="Arimo Bold"/>
                <a:cs typeface="Arimo Bold"/>
                <a:sym typeface="Arimo Bold"/>
              </a:rPr>
              <a:t>单体系统微服务化</a:t>
            </a:r>
            <a:endParaRPr lang="en-US" sz="3997" spc="500" dirty="0">
              <a:solidFill>
                <a:srgbClr val="262626"/>
              </a:solidFill>
              <a:latin typeface="Arimo Bold"/>
              <a:ea typeface="Arimo Bold"/>
              <a:cs typeface="Arimo Bold"/>
              <a:sym typeface="Arimo 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567690" y="552450"/>
            <a:ext cx="656272" cy="5514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 dirty="0">
                <a:solidFill>
                  <a:srgbClr val="302CD8"/>
                </a:solidFill>
                <a:latin typeface="Arimo Bold"/>
                <a:ea typeface="Arimo Bold"/>
                <a:cs typeface="Arimo Bold"/>
                <a:sym typeface="Arimo Bold"/>
              </a:rPr>
              <a:t>01</a:t>
            </a:r>
          </a:p>
        </p:txBody>
      </p:sp>
      <p:sp>
        <p:nvSpPr>
          <p:cNvPr id="5" name="AutoShape 5"/>
          <p:cNvSpPr/>
          <p:nvPr/>
        </p:nvSpPr>
        <p:spPr>
          <a:xfrm>
            <a:off x="567690" y="1227772"/>
            <a:ext cx="508160" cy="0"/>
          </a:xfrm>
          <a:prstGeom prst="line">
            <a:avLst/>
          </a:prstGeom>
          <a:ln w="38100" cap="flat">
            <a:solidFill>
              <a:srgbClr val="302CD8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" name="Group 6"/>
          <p:cNvGrpSpPr/>
          <p:nvPr/>
        </p:nvGrpSpPr>
        <p:grpSpPr>
          <a:xfrm>
            <a:off x="1339215" y="2139315"/>
            <a:ext cx="7131368" cy="3004185"/>
            <a:chOff x="0" y="0"/>
            <a:chExt cx="9508490" cy="400558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9508490" cy="4005580"/>
            </a:xfrm>
            <a:custGeom>
              <a:avLst/>
              <a:gdLst/>
              <a:ahLst/>
              <a:cxnLst/>
              <a:rect l="l" t="t" r="r" b="b"/>
              <a:pathLst>
                <a:path w="9508490" h="4005580">
                  <a:moveTo>
                    <a:pt x="0" y="0"/>
                  </a:moveTo>
                  <a:lnTo>
                    <a:pt x="9508490" y="0"/>
                  </a:lnTo>
                  <a:lnTo>
                    <a:pt x="9508490" y="4005580"/>
                  </a:lnTo>
                  <a:lnTo>
                    <a:pt x="0" y="4005580"/>
                  </a:lnTo>
                  <a:close/>
                </a:path>
              </a:pathLst>
            </a:custGeom>
            <a:solidFill>
              <a:srgbClr val="EDF1F8"/>
            </a:solidFill>
          </p:spPr>
        </p:sp>
      </p:grpSp>
      <p:sp>
        <p:nvSpPr>
          <p:cNvPr id="8" name="TextBox 8"/>
          <p:cNvSpPr txBox="1"/>
          <p:nvPr/>
        </p:nvSpPr>
        <p:spPr>
          <a:xfrm>
            <a:off x="2259965" y="2600801"/>
            <a:ext cx="5688647" cy="4087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zh-CN" altLang="en-US" sz="2799" spc="524" dirty="0">
                <a:solidFill>
                  <a:srgbClr val="302CD8"/>
                </a:solidFill>
                <a:latin typeface="Arimo Bold"/>
                <a:ea typeface="Arimo Bold"/>
                <a:cs typeface="Arimo Bold"/>
                <a:sym typeface="Arimo Bold"/>
              </a:rPr>
              <a:t>使用</a:t>
            </a:r>
            <a:r>
              <a:rPr lang="en-US" altLang="zh-CN" sz="2799" spc="524" dirty="0" err="1">
                <a:solidFill>
                  <a:srgbClr val="302CD8"/>
                </a:solidFill>
                <a:latin typeface="Arimo Bold"/>
                <a:ea typeface="Arimo Bold"/>
                <a:cs typeface="Arimo Bold"/>
                <a:sym typeface="Arimo Bold"/>
              </a:rPr>
              <a:t>nacos+openFeign</a:t>
            </a:r>
            <a:endParaRPr lang="en-US" sz="2799" spc="524" dirty="0">
              <a:solidFill>
                <a:srgbClr val="302CD8"/>
              </a:solidFill>
              <a:latin typeface="Arimo Bold"/>
              <a:ea typeface="Arimo Bold"/>
              <a:cs typeface="Arimo Bold"/>
              <a:sym typeface="Arimo Bold"/>
            </a:endParaRPr>
          </a:p>
        </p:txBody>
      </p:sp>
      <p:sp>
        <p:nvSpPr>
          <p:cNvPr id="9" name="Freeform 9"/>
          <p:cNvSpPr/>
          <p:nvPr/>
        </p:nvSpPr>
        <p:spPr>
          <a:xfrm>
            <a:off x="731520" y="1784033"/>
            <a:ext cx="1523047" cy="1330642"/>
          </a:xfrm>
          <a:custGeom>
            <a:avLst/>
            <a:gdLst/>
            <a:ahLst/>
            <a:cxnLst/>
            <a:rect l="l" t="t" r="r" b="b"/>
            <a:pathLst>
              <a:path w="1523047" h="1330642">
                <a:moveTo>
                  <a:pt x="0" y="0"/>
                </a:moveTo>
                <a:lnTo>
                  <a:pt x="1523047" y="0"/>
                </a:lnTo>
                <a:lnTo>
                  <a:pt x="1523047" y="1330642"/>
                </a:lnTo>
                <a:lnTo>
                  <a:pt x="0" y="133064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3" b="-23"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2261235" y="3160395"/>
            <a:ext cx="5687377" cy="13029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92"/>
              </a:lnSpc>
            </a:pPr>
            <a:r>
              <a:rPr lang="en-US" altLang="zh-CN" sz="1800" dirty="0">
                <a:solidFill>
                  <a:srgbClr val="333F50"/>
                </a:solidFill>
                <a:latin typeface="Arimo"/>
                <a:ea typeface="Arimo"/>
                <a:cs typeface="Arimo"/>
                <a:sym typeface="Arimo"/>
              </a:rPr>
              <a:t>1.</a:t>
            </a:r>
            <a:r>
              <a:rPr lang="zh-CN" altLang="en-US" sz="1800" dirty="0">
                <a:solidFill>
                  <a:srgbClr val="333F50"/>
                </a:solidFill>
                <a:latin typeface="Arimo"/>
                <a:ea typeface="Arimo"/>
                <a:cs typeface="Arimo"/>
                <a:sym typeface="Arimo"/>
              </a:rPr>
              <a:t>项目使用</a:t>
            </a:r>
            <a:r>
              <a:rPr lang="en-US" altLang="zh-CN" sz="1800" dirty="0" err="1">
                <a:solidFill>
                  <a:srgbClr val="333F50"/>
                </a:solidFill>
                <a:latin typeface="Arimo"/>
                <a:ea typeface="Arimo"/>
                <a:cs typeface="Arimo"/>
                <a:sym typeface="Arimo"/>
              </a:rPr>
              <a:t>nacos</a:t>
            </a:r>
            <a:r>
              <a:rPr lang="zh-CN" altLang="en-US" sz="1800" dirty="0">
                <a:solidFill>
                  <a:srgbClr val="333F50"/>
                </a:solidFill>
                <a:latin typeface="Arimo"/>
                <a:ea typeface="Arimo"/>
                <a:cs typeface="Arimo"/>
                <a:sym typeface="Arimo"/>
              </a:rPr>
              <a:t>完成微服务架构的服务注册以及配置文件的集中管理</a:t>
            </a:r>
            <a:endParaRPr lang="en-US" altLang="zh-CN" sz="1800" dirty="0">
              <a:solidFill>
                <a:srgbClr val="333F50"/>
              </a:solidFill>
              <a:latin typeface="Arimo"/>
              <a:ea typeface="Arimo"/>
              <a:cs typeface="Arimo"/>
              <a:sym typeface="Arimo"/>
            </a:endParaRPr>
          </a:p>
          <a:p>
            <a:pPr algn="just">
              <a:lnSpc>
                <a:spcPts val="2592"/>
              </a:lnSpc>
            </a:pPr>
            <a:r>
              <a:rPr lang="en-US" dirty="0">
                <a:solidFill>
                  <a:srgbClr val="333F50"/>
                </a:solidFill>
                <a:latin typeface="Arimo"/>
                <a:ea typeface="Arimo"/>
                <a:cs typeface="Arimo"/>
                <a:sym typeface="Arimo"/>
              </a:rPr>
              <a:t>2.</a:t>
            </a:r>
            <a:r>
              <a:rPr lang="zh-CN" altLang="en-US" dirty="0">
                <a:solidFill>
                  <a:srgbClr val="333F50"/>
                </a:solidFill>
                <a:latin typeface="Arimo"/>
                <a:ea typeface="Arimo"/>
                <a:cs typeface="Arimo"/>
                <a:sym typeface="Arimo"/>
              </a:rPr>
              <a:t>使用</a:t>
            </a:r>
            <a:r>
              <a:rPr lang="en-US" altLang="zh-CN" dirty="0" err="1">
                <a:solidFill>
                  <a:srgbClr val="333F50"/>
                </a:solidFill>
                <a:latin typeface="Arimo"/>
                <a:ea typeface="Arimo"/>
                <a:cs typeface="Arimo"/>
                <a:sym typeface="Arimo"/>
              </a:rPr>
              <a:t>openFeign</a:t>
            </a:r>
            <a:r>
              <a:rPr lang="zh-CN" altLang="en-US" dirty="0">
                <a:solidFill>
                  <a:srgbClr val="333F50"/>
                </a:solidFill>
                <a:latin typeface="Arimo"/>
                <a:ea typeface="Arimo"/>
                <a:cs typeface="Arimo"/>
                <a:sym typeface="Arimo"/>
              </a:rPr>
              <a:t>作为微服务模块的连接端口，实现负载均衡和系统降级</a:t>
            </a:r>
            <a:endParaRPr lang="en-US" sz="1800" dirty="0">
              <a:solidFill>
                <a:srgbClr val="333F50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grpSp>
        <p:nvGrpSpPr>
          <p:cNvPr id="11" name="Group 11"/>
          <p:cNvGrpSpPr/>
          <p:nvPr/>
        </p:nvGrpSpPr>
        <p:grpSpPr>
          <a:xfrm>
            <a:off x="9665018" y="2139315"/>
            <a:ext cx="7131368" cy="3004185"/>
            <a:chOff x="0" y="0"/>
            <a:chExt cx="9508490" cy="400558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9508490" cy="4005580"/>
            </a:xfrm>
            <a:custGeom>
              <a:avLst/>
              <a:gdLst/>
              <a:ahLst/>
              <a:cxnLst/>
              <a:rect l="l" t="t" r="r" b="b"/>
              <a:pathLst>
                <a:path w="9508490" h="4005580">
                  <a:moveTo>
                    <a:pt x="0" y="0"/>
                  </a:moveTo>
                  <a:lnTo>
                    <a:pt x="9508490" y="0"/>
                  </a:lnTo>
                  <a:lnTo>
                    <a:pt x="9508490" y="4005580"/>
                  </a:lnTo>
                  <a:lnTo>
                    <a:pt x="0" y="4005580"/>
                  </a:lnTo>
                  <a:close/>
                </a:path>
              </a:pathLst>
            </a:custGeom>
            <a:solidFill>
              <a:srgbClr val="EDF1F8"/>
            </a:solidFill>
          </p:spPr>
        </p:sp>
      </p:grpSp>
      <p:sp>
        <p:nvSpPr>
          <p:cNvPr id="13" name="TextBox 13"/>
          <p:cNvSpPr txBox="1"/>
          <p:nvPr/>
        </p:nvSpPr>
        <p:spPr>
          <a:xfrm>
            <a:off x="10616248" y="2600801"/>
            <a:ext cx="5688647" cy="4092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zh-CN" altLang="en-US" sz="2799" spc="524" dirty="0">
                <a:solidFill>
                  <a:srgbClr val="302CD8"/>
                </a:solidFill>
                <a:latin typeface="Arimo Bold"/>
                <a:ea typeface="Arimo Bold"/>
                <a:cs typeface="Arimo Bold"/>
                <a:sym typeface="Arimo Bold"/>
              </a:rPr>
              <a:t>保持</a:t>
            </a:r>
            <a:r>
              <a:rPr lang="en-US" altLang="zh-CN" sz="2799" spc="524" dirty="0" err="1">
                <a:solidFill>
                  <a:srgbClr val="302CD8"/>
                </a:solidFill>
                <a:latin typeface="Arimo Bold"/>
                <a:ea typeface="Arimo Bold"/>
                <a:cs typeface="Arimo Bold"/>
                <a:sym typeface="Arimo Bold"/>
              </a:rPr>
              <a:t>Jwt</a:t>
            </a:r>
            <a:r>
              <a:rPr lang="zh-CN" altLang="en-US" sz="2799" spc="524" dirty="0">
                <a:solidFill>
                  <a:srgbClr val="302CD8"/>
                </a:solidFill>
                <a:latin typeface="Arimo Bold"/>
                <a:ea typeface="Arimo Bold"/>
                <a:cs typeface="Arimo Bold"/>
                <a:sym typeface="Arimo Bold"/>
              </a:rPr>
              <a:t>权鉴过滤</a:t>
            </a:r>
            <a:r>
              <a:rPr lang="en-US" altLang="zh-CN" sz="2799" spc="524" dirty="0">
                <a:solidFill>
                  <a:srgbClr val="302CD8"/>
                </a:solidFill>
                <a:latin typeface="Arimo Bold"/>
                <a:ea typeface="Arimo Bold"/>
                <a:cs typeface="Arimo Bold"/>
                <a:sym typeface="Arimo Bold"/>
              </a:rPr>
              <a:t>—</a:t>
            </a:r>
            <a:r>
              <a:rPr lang="zh-CN" altLang="en-US" sz="2799" spc="524" dirty="0">
                <a:solidFill>
                  <a:srgbClr val="302CD8"/>
                </a:solidFill>
                <a:latin typeface="Arimo Bold"/>
                <a:ea typeface="Arimo Bold"/>
                <a:cs typeface="Arimo Bold"/>
                <a:sym typeface="Arimo Bold"/>
              </a:rPr>
              <a:t>令牌中继</a:t>
            </a:r>
            <a:endParaRPr lang="en-US" sz="2799" spc="524" dirty="0">
              <a:solidFill>
                <a:srgbClr val="302CD8"/>
              </a:solidFill>
              <a:latin typeface="Arimo Bold"/>
              <a:ea typeface="Arimo Bold"/>
              <a:cs typeface="Arimo Bold"/>
              <a:sym typeface="Arimo Bold"/>
            </a:endParaRPr>
          </a:p>
        </p:txBody>
      </p:sp>
      <p:sp>
        <p:nvSpPr>
          <p:cNvPr id="14" name="Freeform 14"/>
          <p:cNvSpPr/>
          <p:nvPr/>
        </p:nvSpPr>
        <p:spPr>
          <a:xfrm>
            <a:off x="9087802" y="1784033"/>
            <a:ext cx="1523047" cy="1330642"/>
          </a:xfrm>
          <a:custGeom>
            <a:avLst/>
            <a:gdLst/>
            <a:ahLst/>
            <a:cxnLst/>
            <a:rect l="l" t="t" r="r" b="b"/>
            <a:pathLst>
              <a:path w="1523047" h="1330642">
                <a:moveTo>
                  <a:pt x="0" y="0"/>
                </a:moveTo>
                <a:lnTo>
                  <a:pt x="1523048" y="0"/>
                </a:lnTo>
                <a:lnTo>
                  <a:pt x="1523048" y="1330642"/>
                </a:lnTo>
                <a:lnTo>
                  <a:pt x="0" y="133064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3" b="-23"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10610849" y="3590719"/>
            <a:ext cx="5687377" cy="636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92"/>
              </a:lnSpc>
            </a:pPr>
            <a:r>
              <a:rPr lang="zh-CN" altLang="en-US" sz="1800" dirty="0">
                <a:solidFill>
                  <a:srgbClr val="333F50"/>
                </a:solidFill>
                <a:latin typeface="Arimo"/>
                <a:ea typeface="Arimo"/>
                <a:cs typeface="Arimo"/>
                <a:sym typeface="Arimo"/>
              </a:rPr>
              <a:t>在微服务模块中使用</a:t>
            </a:r>
            <a:r>
              <a:rPr lang="en-US" altLang="zh-CN" sz="1800" dirty="0" err="1">
                <a:solidFill>
                  <a:srgbClr val="333F50"/>
                </a:solidFill>
                <a:latin typeface="Arimo"/>
                <a:ea typeface="Arimo"/>
                <a:cs typeface="Arimo"/>
                <a:sym typeface="Arimo"/>
              </a:rPr>
              <a:t>openFeign</a:t>
            </a:r>
            <a:r>
              <a:rPr lang="zh-CN" altLang="en-US" sz="1800" dirty="0">
                <a:solidFill>
                  <a:srgbClr val="333F50"/>
                </a:solidFill>
                <a:latin typeface="Arimo"/>
                <a:ea typeface="Arimo"/>
                <a:cs typeface="Arimo"/>
                <a:sym typeface="Arimo"/>
              </a:rPr>
              <a:t>中继向服务端模块传输并保持</a:t>
            </a:r>
            <a:r>
              <a:rPr lang="en-US" altLang="zh-CN" sz="1800" dirty="0" err="1">
                <a:solidFill>
                  <a:srgbClr val="333F50"/>
                </a:solidFill>
                <a:latin typeface="Arimo"/>
                <a:ea typeface="Arimo"/>
                <a:cs typeface="Arimo"/>
                <a:sym typeface="Arimo"/>
              </a:rPr>
              <a:t>JwtToken</a:t>
            </a:r>
            <a:r>
              <a:rPr lang="zh-CN" altLang="en-US" sz="1800" dirty="0">
                <a:solidFill>
                  <a:srgbClr val="333F50"/>
                </a:solidFill>
                <a:latin typeface="Arimo"/>
                <a:ea typeface="Arimo"/>
                <a:cs typeface="Arimo"/>
                <a:sym typeface="Arimo"/>
              </a:rPr>
              <a:t>不丢失</a:t>
            </a:r>
            <a:endParaRPr lang="en-US" sz="1800" dirty="0">
              <a:solidFill>
                <a:srgbClr val="333F50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1339215" y="5700712"/>
            <a:ext cx="7131368" cy="3004185"/>
            <a:chOff x="0" y="0"/>
            <a:chExt cx="9508490" cy="400558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9508490" cy="4005580"/>
            </a:xfrm>
            <a:custGeom>
              <a:avLst/>
              <a:gdLst/>
              <a:ahLst/>
              <a:cxnLst/>
              <a:rect l="l" t="t" r="r" b="b"/>
              <a:pathLst>
                <a:path w="9508490" h="4005580">
                  <a:moveTo>
                    <a:pt x="0" y="0"/>
                  </a:moveTo>
                  <a:lnTo>
                    <a:pt x="9508490" y="0"/>
                  </a:lnTo>
                  <a:lnTo>
                    <a:pt x="9508490" y="4005580"/>
                  </a:lnTo>
                  <a:lnTo>
                    <a:pt x="0" y="4005580"/>
                  </a:lnTo>
                  <a:close/>
                </a:path>
              </a:pathLst>
            </a:custGeom>
            <a:solidFill>
              <a:srgbClr val="EDF1F8"/>
            </a:solidFill>
          </p:spPr>
        </p:sp>
      </p:grpSp>
      <p:sp>
        <p:nvSpPr>
          <p:cNvPr id="18" name="TextBox 18"/>
          <p:cNvSpPr txBox="1"/>
          <p:nvPr/>
        </p:nvSpPr>
        <p:spPr>
          <a:xfrm>
            <a:off x="2259965" y="6162199"/>
            <a:ext cx="5688647" cy="4092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zh-CN" altLang="en-US" sz="2799" spc="524" dirty="0">
                <a:solidFill>
                  <a:srgbClr val="302CD8"/>
                </a:solidFill>
                <a:latin typeface="Arimo Bold"/>
                <a:ea typeface="Arimo Bold"/>
                <a:cs typeface="Arimo Bold"/>
                <a:sym typeface="Arimo Bold"/>
              </a:rPr>
              <a:t>后端整体的封装</a:t>
            </a:r>
            <a:endParaRPr lang="en-US" sz="2799" spc="524" dirty="0">
              <a:solidFill>
                <a:srgbClr val="302CD8"/>
              </a:solidFill>
              <a:latin typeface="Arimo Bold"/>
              <a:ea typeface="Arimo Bold"/>
              <a:cs typeface="Arimo Bold"/>
              <a:sym typeface="Arimo Bold"/>
            </a:endParaRPr>
          </a:p>
        </p:txBody>
      </p:sp>
      <p:sp>
        <p:nvSpPr>
          <p:cNvPr id="19" name="Freeform 19"/>
          <p:cNvSpPr/>
          <p:nvPr/>
        </p:nvSpPr>
        <p:spPr>
          <a:xfrm>
            <a:off x="731520" y="5345430"/>
            <a:ext cx="1523047" cy="1330643"/>
          </a:xfrm>
          <a:custGeom>
            <a:avLst/>
            <a:gdLst/>
            <a:ahLst/>
            <a:cxnLst/>
            <a:rect l="l" t="t" r="r" b="b"/>
            <a:pathLst>
              <a:path w="1523047" h="1330643">
                <a:moveTo>
                  <a:pt x="0" y="0"/>
                </a:moveTo>
                <a:lnTo>
                  <a:pt x="1523047" y="0"/>
                </a:lnTo>
                <a:lnTo>
                  <a:pt x="1523047" y="1330643"/>
                </a:lnTo>
                <a:lnTo>
                  <a:pt x="0" y="133064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3" b="-23"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2242375" y="7002115"/>
            <a:ext cx="5687377" cy="636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92"/>
              </a:lnSpc>
            </a:pPr>
            <a:r>
              <a:rPr lang="zh-CN" altLang="en-US" sz="1800" dirty="0">
                <a:solidFill>
                  <a:srgbClr val="333F50"/>
                </a:solidFill>
                <a:latin typeface="Arimo"/>
                <a:ea typeface="Arimo"/>
                <a:cs typeface="Arimo"/>
                <a:sym typeface="Arimo"/>
              </a:rPr>
              <a:t>前端只需向网关服务的单一端口发送服务，继而由网关服务向下分发，保持前后端分离，整体上高内聚低耦合</a:t>
            </a:r>
            <a:endParaRPr lang="en-US" sz="1800" dirty="0">
              <a:solidFill>
                <a:srgbClr val="333F50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C4589D77-8DD0-0399-6572-2CA48D0E2F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18313" y1="48819" x2="18313" y2="48819"/>
                        <a14:foregroundMark x1="31325" y1="47638" x2="31325" y2="47638"/>
                        <a14:foregroundMark x1="73494" y1="48819" x2="73494" y2="4881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014709" y="7823455"/>
            <a:ext cx="2781677" cy="1702520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21E3BC55-83D5-4FA9-D676-12229D4D6F1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7352155"/>
            <a:ext cx="1918319" cy="1918319"/>
          </a:xfrm>
          <a:prstGeom prst="flowChartConnector">
            <a:avLst/>
          </a:prstGeom>
        </p:spPr>
      </p:pic>
      <p:pic>
        <p:nvPicPr>
          <p:cNvPr id="1026" name="Picture 2" descr="GitHub - technical-learn-room/spring-webflux-learn: Reactive Streams의 구현체인 Project Reactor를 ...">
            <a:extLst>
              <a:ext uri="{FF2B5EF4-FFF2-40B4-BE49-F238E27FC236}">
                <a16:creationId xmlns:a16="http://schemas.microsoft.com/office/drawing/2014/main" id="{796FE689-35D2-18ED-8347-F53AF5CFAF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98759" y="5345430"/>
            <a:ext cx="3663886" cy="2056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98174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637222" y="1498282"/>
            <a:ext cx="16976408" cy="571500"/>
            <a:chOff x="0" y="0"/>
            <a:chExt cx="22635210" cy="762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2635211" cy="762000"/>
            </a:xfrm>
            <a:custGeom>
              <a:avLst/>
              <a:gdLst/>
              <a:ahLst/>
              <a:cxnLst/>
              <a:rect l="l" t="t" r="r" b="b"/>
              <a:pathLst>
                <a:path w="22635211" h="762000">
                  <a:moveTo>
                    <a:pt x="0" y="0"/>
                  </a:moveTo>
                  <a:lnTo>
                    <a:pt x="22635211" y="0"/>
                  </a:lnTo>
                  <a:lnTo>
                    <a:pt x="22635211" y="762000"/>
                  </a:lnTo>
                  <a:lnTo>
                    <a:pt x="0" y="762000"/>
                  </a:lnTo>
                  <a:close/>
                </a:path>
              </a:pathLst>
            </a:custGeom>
            <a:solidFill>
              <a:srgbClr val="EDF1F8"/>
            </a:solidFill>
          </p:spPr>
        </p:sp>
      </p:grpSp>
      <p:sp>
        <p:nvSpPr>
          <p:cNvPr id="5" name="AutoShape 5"/>
          <p:cNvSpPr/>
          <p:nvPr/>
        </p:nvSpPr>
        <p:spPr>
          <a:xfrm>
            <a:off x="567690" y="1227772"/>
            <a:ext cx="508160" cy="0"/>
          </a:xfrm>
          <a:prstGeom prst="line">
            <a:avLst/>
          </a:prstGeom>
          <a:ln w="38100" cap="flat">
            <a:solidFill>
              <a:srgbClr val="302CD8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2" name="Group 12"/>
          <p:cNvGrpSpPr/>
          <p:nvPr/>
        </p:nvGrpSpPr>
        <p:grpSpPr>
          <a:xfrm>
            <a:off x="637222" y="2320066"/>
            <a:ext cx="67373" cy="478588"/>
            <a:chOff x="0" y="0"/>
            <a:chExt cx="17744" cy="12604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7744" cy="126048"/>
            </a:xfrm>
            <a:custGeom>
              <a:avLst/>
              <a:gdLst/>
              <a:ahLst/>
              <a:cxnLst/>
              <a:rect l="l" t="t" r="r" b="b"/>
              <a:pathLst>
                <a:path w="17744" h="126048">
                  <a:moveTo>
                    <a:pt x="0" y="0"/>
                  </a:moveTo>
                  <a:lnTo>
                    <a:pt x="17744" y="0"/>
                  </a:lnTo>
                  <a:lnTo>
                    <a:pt x="17744" y="126048"/>
                  </a:lnTo>
                  <a:lnTo>
                    <a:pt x="0" y="126048"/>
                  </a:lnTo>
                  <a:close/>
                </a:path>
              </a:pathLst>
            </a:custGeom>
            <a:gradFill rotWithShape="1">
              <a:gsLst>
                <a:gs pos="0">
                  <a:srgbClr val="302CD8">
                    <a:alpha val="100000"/>
                  </a:srgbClr>
                </a:gs>
                <a:gs pos="100000">
                  <a:srgbClr val="8DB3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4" name="TextBox 14"/>
            <p:cNvSpPr txBox="1"/>
            <p:nvPr/>
          </p:nvSpPr>
          <p:spPr>
            <a:xfrm>
              <a:off x="0" y="-9525"/>
              <a:ext cx="17744" cy="1355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405572" y="571024"/>
            <a:ext cx="16117888" cy="5791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97"/>
              </a:lnSpc>
            </a:pPr>
            <a:r>
              <a:rPr lang="zh-CN" altLang="en-US" sz="3997" spc="500" dirty="0">
                <a:solidFill>
                  <a:srgbClr val="262626"/>
                </a:solidFill>
                <a:latin typeface="Arimo Bold"/>
                <a:ea typeface="Arimo Bold"/>
                <a:cs typeface="Arimo Bold"/>
                <a:sym typeface="Arimo Bold"/>
              </a:rPr>
              <a:t>单体系统微服务化</a:t>
            </a:r>
            <a:endParaRPr lang="en-US" altLang="zh-CN" sz="3997" spc="500" dirty="0">
              <a:solidFill>
                <a:srgbClr val="262626"/>
              </a:solidFill>
              <a:latin typeface="Arimo Bold"/>
              <a:ea typeface="Arimo Bold"/>
              <a:cs typeface="Arimo Bold"/>
              <a:sym typeface="Arimo Bold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567690" y="552450"/>
            <a:ext cx="656272" cy="571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 dirty="0">
                <a:solidFill>
                  <a:srgbClr val="302CD8"/>
                </a:solidFill>
                <a:latin typeface="Arimo Bold"/>
                <a:ea typeface="Arimo Bold"/>
                <a:cs typeface="Arimo Bold"/>
                <a:sym typeface="Arimo Bold"/>
              </a:rPr>
              <a:t>01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75030" y="1631156"/>
            <a:ext cx="16648430" cy="2644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60"/>
              </a:lnSpc>
            </a:pPr>
            <a:r>
              <a:rPr lang="zh-CN" altLang="en-US" spc="450" dirty="0">
                <a:solidFill>
                  <a:srgbClr val="212154"/>
                </a:solidFill>
                <a:latin typeface="Arimo"/>
                <a:ea typeface="Arimo"/>
                <a:cs typeface="Arimo"/>
                <a:sym typeface="Arimo"/>
              </a:rPr>
              <a:t>服务降级策略</a:t>
            </a:r>
            <a:endParaRPr lang="en-US" sz="1800" spc="450" dirty="0">
              <a:solidFill>
                <a:srgbClr val="212154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895826" y="2384161"/>
            <a:ext cx="7515934" cy="4092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359"/>
              </a:lnSpc>
            </a:pPr>
            <a:r>
              <a:rPr lang="zh-CN" altLang="en-US" sz="2799" spc="350" dirty="0">
                <a:solidFill>
                  <a:srgbClr val="262626"/>
                </a:solidFill>
                <a:latin typeface="Arimo Bold"/>
                <a:ea typeface="Arimo Bold"/>
                <a:cs typeface="Arimo Bold"/>
                <a:sym typeface="Arimo Bold"/>
              </a:rPr>
              <a:t>请求</a:t>
            </a:r>
            <a:r>
              <a:rPr lang="en-US" altLang="zh-CN" sz="2799" spc="350" dirty="0">
                <a:solidFill>
                  <a:srgbClr val="262626"/>
                </a:solidFill>
                <a:latin typeface="Arimo Bold"/>
                <a:ea typeface="Arimo Bold"/>
                <a:cs typeface="Arimo Bold"/>
                <a:sym typeface="Arimo Bold"/>
              </a:rPr>
              <a:t>Video</a:t>
            </a:r>
            <a:r>
              <a:rPr lang="zh-CN" altLang="en-US" sz="2799" spc="350" dirty="0">
                <a:solidFill>
                  <a:srgbClr val="262626"/>
                </a:solidFill>
                <a:latin typeface="Arimo Bold"/>
                <a:ea typeface="Arimo Bold"/>
                <a:cs typeface="Arimo Bold"/>
                <a:sym typeface="Arimo Bold"/>
              </a:rPr>
              <a:t>服务的处理</a:t>
            </a:r>
            <a:endParaRPr lang="en-US" sz="2799" spc="350" dirty="0">
              <a:solidFill>
                <a:srgbClr val="262626"/>
              </a:solidFill>
              <a:latin typeface="Arimo Bold"/>
              <a:ea typeface="Arimo Bold"/>
              <a:cs typeface="Arimo Bold"/>
              <a:sym typeface="Arimo Bold"/>
            </a:endParaRPr>
          </a:p>
        </p:txBody>
      </p:sp>
      <p:pic>
        <p:nvPicPr>
          <p:cNvPr id="32" name="图片 31">
            <a:extLst>
              <a:ext uri="{FF2B5EF4-FFF2-40B4-BE49-F238E27FC236}">
                <a16:creationId xmlns:a16="http://schemas.microsoft.com/office/drawing/2014/main" id="{60D1DCF6-78E3-FD70-9CE0-F89A33900E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201" y="3158692"/>
            <a:ext cx="7782559" cy="4529194"/>
          </a:xfrm>
          <a:prstGeom prst="rect">
            <a:avLst/>
          </a:prstGeom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29DA8328-3598-202A-0F35-6347338408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01200" y="3009900"/>
            <a:ext cx="8334532" cy="5173382"/>
          </a:xfrm>
          <a:prstGeom prst="rect">
            <a:avLst/>
          </a:prstGeom>
        </p:spPr>
      </p:pic>
      <p:pic>
        <p:nvPicPr>
          <p:cNvPr id="36" name="图片 35">
            <a:extLst>
              <a:ext uri="{FF2B5EF4-FFF2-40B4-BE49-F238E27FC236}">
                <a16:creationId xmlns:a16="http://schemas.microsoft.com/office/drawing/2014/main" id="{78517731-E2B6-C2E7-3126-95BEBEBBEA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2243" y="8543320"/>
            <a:ext cx="13346388" cy="609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8976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26670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zh-CN" altLang="en-US" dirty="0"/>
          </a:p>
        </p:txBody>
      </p:sp>
      <p:grpSp>
        <p:nvGrpSpPr>
          <p:cNvPr id="3" name="Group 3"/>
          <p:cNvGrpSpPr/>
          <p:nvPr/>
        </p:nvGrpSpPr>
        <p:grpSpPr>
          <a:xfrm>
            <a:off x="637222" y="1498282"/>
            <a:ext cx="16976408" cy="571500"/>
            <a:chOff x="0" y="0"/>
            <a:chExt cx="22635210" cy="762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2635211" cy="762000"/>
            </a:xfrm>
            <a:custGeom>
              <a:avLst/>
              <a:gdLst/>
              <a:ahLst/>
              <a:cxnLst/>
              <a:rect l="l" t="t" r="r" b="b"/>
              <a:pathLst>
                <a:path w="22635211" h="762000">
                  <a:moveTo>
                    <a:pt x="0" y="0"/>
                  </a:moveTo>
                  <a:lnTo>
                    <a:pt x="22635211" y="0"/>
                  </a:lnTo>
                  <a:lnTo>
                    <a:pt x="22635211" y="762000"/>
                  </a:lnTo>
                  <a:lnTo>
                    <a:pt x="0" y="762000"/>
                  </a:lnTo>
                  <a:close/>
                </a:path>
              </a:pathLst>
            </a:custGeom>
            <a:solidFill>
              <a:srgbClr val="EDF1F8"/>
            </a:solidFill>
          </p:spPr>
        </p:sp>
      </p:grpSp>
      <p:sp>
        <p:nvSpPr>
          <p:cNvPr id="5" name="AutoShape 5"/>
          <p:cNvSpPr/>
          <p:nvPr/>
        </p:nvSpPr>
        <p:spPr>
          <a:xfrm>
            <a:off x="567690" y="1227772"/>
            <a:ext cx="508160" cy="0"/>
          </a:xfrm>
          <a:prstGeom prst="line">
            <a:avLst/>
          </a:prstGeom>
          <a:ln w="38100" cap="flat">
            <a:solidFill>
              <a:srgbClr val="302CD8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2" name="Group 12"/>
          <p:cNvGrpSpPr/>
          <p:nvPr/>
        </p:nvGrpSpPr>
        <p:grpSpPr>
          <a:xfrm>
            <a:off x="637222" y="2320066"/>
            <a:ext cx="67373" cy="478588"/>
            <a:chOff x="0" y="0"/>
            <a:chExt cx="17744" cy="12604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7744" cy="126048"/>
            </a:xfrm>
            <a:custGeom>
              <a:avLst/>
              <a:gdLst/>
              <a:ahLst/>
              <a:cxnLst/>
              <a:rect l="l" t="t" r="r" b="b"/>
              <a:pathLst>
                <a:path w="17744" h="126048">
                  <a:moveTo>
                    <a:pt x="0" y="0"/>
                  </a:moveTo>
                  <a:lnTo>
                    <a:pt x="17744" y="0"/>
                  </a:lnTo>
                  <a:lnTo>
                    <a:pt x="17744" y="126048"/>
                  </a:lnTo>
                  <a:lnTo>
                    <a:pt x="0" y="126048"/>
                  </a:lnTo>
                  <a:close/>
                </a:path>
              </a:pathLst>
            </a:custGeom>
            <a:gradFill rotWithShape="1">
              <a:gsLst>
                <a:gs pos="0">
                  <a:srgbClr val="302CD8">
                    <a:alpha val="100000"/>
                  </a:srgbClr>
                </a:gs>
                <a:gs pos="100000">
                  <a:srgbClr val="8DB3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4" name="TextBox 14"/>
            <p:cNvSpPr txBox="1"/>
            <p:nvPr/>
          </p:nvSpPr>
          <p:spPr>
            <a:xfrm>
              <a:off x="0" y="-9525"/>
              <a:ext cx="17744" cy="1355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405572" y="571024"/>
            <a:ext cx="16117888" cy="5791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97"/>
              </a:lnSpc>
            </a:pPr>
            <a:r>
              <a:rPr lang="zh-CN" altLang="en-US" sz="3997" spc="500" dirty="0">
                <a:solidFill>
                  <a:srgbClr val="262626"/>
                </a:solidFill>
                <a:latin typeface="Arimo Bold"/>
                <a:ea typeface="Arimo Bold"/>
                <a:cs typeface="Arimo Bold"/>
                <a:sym typeface="Arimo Bold"/>
              </a:rPr>
              <a:t>单体系统微服务化</a:t>
            </a:r>
            <a:endParaRPr lang="en-US" altLang="zh-CN" sz="3997" spc="500" dirty="0">
              <a:solidFill>
                <a:srgbClr val="262626"/>
              </a:solidFill>
              <a:latin typeface="Arimo Bold"/>
              <a:ea typeface="Arimo Bold"/>
              <a:cs typeface="Arimo Bold"/>
              <a:sym typeface="Arimo Bold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567690" y="552450"/>
            <a:ext cx="656272" cy="571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 dirty="0">
                <a:solidFill>
                  <a:srgbClr val="302CD8"/>
                </a:solidFill>
                <a:latin typeface="Arimo Bold"/>
                <a:ea typeface="Arimo Bold"/>
                <a:cs typeface="Arimo Bold"/>
                <a:sym typeface="Arimo Bold"/>
              </a:rPr>
              <a:t>01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75030" y="1631156"/>
            <a:ext cx="16648430" cy="2644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60"/>
              </a:lnSpc>
            </a:pPr>
            <a:r>
              <a:rPr lang="zh-CN" altLang="en-US" spc="450" dirty="0">
                <a:solidFill>
                  <a:srgbClr val="212154"/>
                </a:solidFill>
                <a:latin typeface="Arimo"/>
                <a:ea typeface="Arimo"/>
                <a:cs typeface="Arimo"/>
                <a:sym typeface="Arimo"/>
              </a:rPr>
              <a:t>服务降级策略</a:t>
            </a:r>
            <a:endParaRPr lang="en-US" sz="1800" spc="450" dirty="0">
              <a:solidFill>
                <a:srgbClr val="212154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895826" y="2384161"/>
            <a:ext cx="7515934" cy="4092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359"/>
              </a:lnSpc>
            </a:pPr>
            <a:r>
              <a:rPr lang="zh-CN" altLang="en-US" sz="2799" spc="350" dirty="0">
                <a:solidFill>
                  <a:srgbClr val="262626"/>
                </a:solidFill>
                <a:latin typeface="Arimo Bold"/>
                <a:ea typeface="Arimo Bold"/>
                <a:cs typeface="Arimo Bold"/>
                <a:sym typeface="Arimo Bold"/>
              </a:rPr>
              <a:t>请求</a:t>
            </a:r>
            <a:r>
              <a:rPr lang="en-US" altLang="zh-CN" sz="2799" spc="350" dirty="0">
                <a:solidFill>
                  <a:srgbClr val="262626"/>
                </a:solidFill>
                <a:latin typeface="Arimo Bold"/>
                <a:ea typeface="Arimo Bold"/>
                <a:cs typeface="Arimo Bold"/>
                <a:sym typeface="Arimo Bold"/>
              </a:rPr>
              <a:t>User</a:t>
            </a:r>
            <a:r>
              <a:rPr lang="zh-CN" altLang="en-US" sz="2799" spc="350" dirty="0">
                <a:solidFill>
                  <a:srgbClr val="262626"/>
                </a:solidFill>
                <a:latin typeface="Arimo Bold"/>
                <a:ea typeface="Arimo Bold"/>
                <a:cs typeface="Arimo Bold"/>
                <a:sym typeface="Arimo Bold"/>
              </a:rPr>
              <a:t>的处理</a:t>
            </a:r>
            <a:endParaRPr lang="en-US" sz="2799" spc="350" dirty="0">
              <a:solidFill>
                <a:srgbClr val="262626"/>
              </a:solidFill>
              <a:latin typeface="Arimo Bold"/>
              <a:ea typeface="Arimo Bold"/>
              <a:cs typeface="Arimo Bold"/>
              <a:sym typeface="Arimo Bold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DE8FF43-EF05-578E-8C11-C113C49B41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475" y="3170056"/>
            <a:ext cx="7641793" cy="533440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B852A08-D72A-3E9C-9D9B-FC89EF6281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49537" y="2276281"/>
            <a:ext cx="8238263" cy="706749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D2D4ACB-38A7-03F0-86FD-61DB5C2DF1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0475" y="9498368"/>
            <a:ext cx="13794125" cy="628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9564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26670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zh-CN" altLang="en-US" dirty="0"/>
          </a:p>
        </p:txBody>
      </p:sp>
      <p:grpSp>
        <p:nvGrpSpPr>
          <p:cNvPr id="3" name="Group 3"/>
          <p:cNvGrpSpPr/>
          <p:nvPr/>
        </p:nvGrpSpPr>
        <p:grpSpPr>
          <a:xfrm>
            <a:off x="637222" y="1498282"/>
            <a:ext cx="16976408" cy="571500"/>
            <a:chOff x="0" y="0"/>
            <a:chExt cx="22635210" cy="762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2635211" cy="762000"/>
            </a:xfrm>
            <a:custGeom>
              <a:avLst/>
              <a:gdLst/>
              <a:ahLst/>
              <a:cxnLst/>
              <a:rect l="l" t="t" r="r" b="b"/>
              <a:pathLst>
                <a:path w="22635211" h="762000">
                  <a:moveTo>
                    <a:pt x="0" y="0"/>
                  </a:moveTo>
                  <a:lnTo>
                    <a:pt x="22635211" y="0"/>
                  </a:lnTo>
                  <a:lnTo>
                    <a:pt x="22635211" y="762000"/>
                  </a:lnTo>
                  <a:lnTo>
                    <a:pt x="0" y="762000"/>
                  </a:lnTo>
                  <a:close/>
                </a:path>
              </a:pathLst>
            </a:custGeom>
            <a:solidFill>
              <a:srgbClr val="EDF1F8"/>
            </a:solidFill>
          </p:spPr>
        </p:sp>
      </p:grpSp>
      <p:sp>
        <p:nvSpPr>
          <p:cNvPr id="5" name="AutoShape 5"/>
          <p:cNvSpPr/>
          <p:nvPr/>
        </p:nvSpPr>
        <p:spPr>
          <a:xfrm>
            <a:off x="567690" y="1227772"/>
            <a:ext cx="508160" cy="0"/>
          </a:xfrm>
          <a:prstGeom prst="line">
            <a:avLst/>
          </a:prstGeom>
          <a:ln w="38100" cap="flat">
            <a:solidFill>
              <a:srgbClr val="302CD8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2" name="Group 12"/>
          <p:cNvGrpSpPr/>
          <p:nvPr/>
        </p:nvGrpSpPr>
        <p:grpSpPr>
          <a:xfrm>
            <a:off x="637222" y="2051549"/>
            <a:ext cx="67373" cy="478588"/>
            <a:chOff x="0" y="0"/>
            <a:chExt cx="17744" cy="12604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7744" cy="126048"/>
            </a:xfrm>
            <a:custGeom>
              <a:avLst/>
              <a:gdLst/>
              <a:ahLst/>
              <a:cxnLst/>
              <a:rect l="l" t="t" r="r" b="b"/>
              <a:pathLst>
                <a:path w="17744" h="126048">
                  <a:moveTo>
                    <a:pt x="0" y="0"/>
                  </a:moveTo>
                  <a:lnTo>
                    <a:pt x="17744" y="0"/>
                  </a:lnTo>
                  <a:lnTo>
                    <a:pt x="17744" y="126048"/>
                  </a:lnTo>
                  <a:lnTo>
                    <a:pt x="0" y="126048"/>
                  </a:lnTo>
                  <a:close/>
                </a:path>
              </a:pathLst>
            </a:custGeom>
            <a:gradFill rotWithShape="1">
              <a:gsLst>
                <a:gs pos="0">
                  <a:srgbClr val="302CD8">
                    <a:alpha val="100000"/>
                  </a:srgbClr>
                </a:gs>
                <a:gs pos="100000">
                  <a:srgbClr val="8DB3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4" name="TextBox 14"/>
            <p:cNvSpPr txBox="1"/>
            <p:nvPr/>
          </p:nvSpPr>
          <p:spPr>
            <a:xfrm>
              <a:off x="0" y="-9525"/>
              <a:ext cx="17744" cy="1355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405572" y="571024"/>
            <a:ext cx="16117888" cy="5791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97"/>
              </a:lnSpc>
            </a:pPr>
            <a:r>
              <a:rPr lang="zh-CN" altLang="en-US" sz="3997" spc="500" dirty="0">
                <a:solidFill>
                  <a:srgbClr val="262626"/>
                </a:solidFill>
                <a:latin typeface="Arimo Bold"/>
                <a:ea typeface="Arimo Bold"/>
                <a:cs typeface="Arimo Bold"/>
                <a:sym typeface="Arimo Bold"/>
              </a:rPr>
              <a:t>单体系统微服务化</a:t>
            </a:r>
            <a:endParaRPr lang="en-US" altLang="zh-CN" sz="3997" spc="500" dirty="0">
              <a:solidFill>
                <a:srgbClr val="262626"/>
              </a:solidFill>
              <a:latin typeface="Arimo Bold"/>
              <a:ea typeface="Arimo Bold"/>
              <a:cs typeface="Arimo Bold"/>
              <a:sym typeface="Arimo Bold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567690" y="552450"/>
            <a:ext cx="656272" cy="571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 dirty="0">
                <a:solidFill>
                  <a:srgbClr val="302CD8"/>
                </a:solidFill>
                <a:latin typeface="Arimo Bold"/>
                <a:ea typeface="Arimo Bold"/>
                <a:cs typeface="Arimo Bold"/>
                <a:sym typeface="Arimo Bold"/>
              </a:rPr>
              <a:t>01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75030" y="1631156"/>
            <a:ext cx="16648430" cy="2644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60"/>
              </a:lnSpc>
            </a:pPr>
            <a:r>
              <a:rPr lang="zh-CN" altLang="en-US" spc="450" dirty="0">
                <a:solidFill>
                  <a:srgbClr val="212154"/>
                </a:solidFill>
                <a:latin typeface="Arimo"/>
                <a:ea typeface="Arimo"/>
                <a:cs typeface="Arimo"/>
                <a:sym typeface="Arimo"/>
              </a:rPr>
              <a:t>服务降级策略</a:t>
            </a:r>
            <a:endParaRPr lang="en-US" sz="1800" spc="450" dirty="0">
              <a:solidFill>
                <a:srgbClr val="212154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1005353" y="2064336"/>
            <a:ext cx="7515934" cy="4092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359"/>
              </a:lnSpc>
            </a:pPr>
            <a:r>
              <a:rPr lang="en-US" sz="2799" spc="350" dirty="0">
                <a:solidFill>
                  <a:srgbClr val="262626"/>
                </a:solidFill>
                <a:latin typeface="Arimo Bold"/>
                <a:ea typeface="Arimo Bold"/>
                <a:cs typeface="Arimo Bold"/>
                <a:sym typeface="Arimo Bold"/>
              </a:rPr>
              <a:t>S</a:t>
            </a:r>
            <a:r>
              <a:rPr lang="en-US" altLang="zh-CN" sz="2799" spc="350" dirty="0">
                <a:solidFill>
                  <a:srgbClr val="262626"/>
                </a:solidFill>
                <a:latin typeface="Arimo Bold"/>
                <a:ea typeface="Arimo Bold"/>
                <a:cs typeface="Arimo Bold"/>
                <a:sym typeface="Arimo Bold"/>
              </a:rPr>
              <a:t>entinel</a:t>
            </a:r>
            <a:r>
              <a:rPr lang="zh-CN" altLang="en-US" sz="2799" spc="350" dirty="0">
                <a:solidFill>
                  <a:srgbClr val="262626"/>
                </a:solidFill>
                <a:latin typeface="Arimo Bold"/>
                <a:ea typeface="Arimo Bold"/>
                <a:cs typeface="Arimo Bold"/>
                <a:sym typeface="Arimo Bold"/>
              </a:rPr>
              <a:t>控制台面板显示</a:t>
            </a:r>
            <a:endParaRPr lang="en-US" sz="2799" spc="350" dirty="0">
              <a:solidFill>
                <a:srgbClr val="262626"/>
              </a:solidFill>
              <a:latin typeface="Arimo Bold"/>
              <a:ea typeface="Arimo Bold"/>
              <a:cs typeface="Arimo Bold"/>
              <a:sym typeface="Arimo Bold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2C126F39-1B16-0EC2-7EFA-CDB90115C53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2458776"/>
            <a:ext cx="12165774" cy="569269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17386E3-9A76-27CB-69CE-6984176365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5572" y="3379625"/>
            <a:ext cx="13639800" cy="6988800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73DADE8D-5B32-C150-88D0-4CA18B6FA2B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5178" y="5014282"/>
            <a:ext cx="14409186" cy="4472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756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637222" y="1498282"/>
            <a:ext cx="16976408" cy="571500"/>
            <a:chOff x="0" y="0"/>
            <a:chExt cx="22635210" cy="762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2635211" cy="762000"/>
            </a:xfrm>
            <a:custGeom>
              <a:avLst/>
              <a:gdLst/>
              <a:ahLst/>
              <a:cxnLst/>
              <a:rect l="l" t="t" r="r" b="b"/>
              <a:pathLst>
                <a:path w="22635211" h="762000">
                  <a:moveTo>
                    <a:pt x="0" y="0"/>
                  </a:moveTo>
                  <a:lnTo>
                    <a:pt x="22635211" y="0"/>
                  </a:lnTo>
                  <a:lnTo>
                    <a:pt x="22635211" y="762000"/>
                  </a:lnTo>
                  <a:lnTo>
                    <a:pt x="0" y="762000"/>
                  </a:lnTo>
                  <a:close/>
                </a:path>
              </a:pathLst>
            </a:custGeom>
            <a:solidFill>
              <a:srgbClr val="EDF1F8"/>
            </a:solidFill>
          </p:spPr>
        </p:sp>
      </p:grpSp>
      <p:sp>
        <p:nvSpPr>
          <p:cNvPr id="5" name="AutoShape 5"/>
          <p:cNvSpPr/>
          <p:nvPr/>
        </p:nvSpPr>
        <p:spPr>
          <a:xfrm>
            <a:off x="567690" y="1227772"/>
            <a:ext cx="508160" cy="0"/>
          </a:xfrm>
          <a:prstGeom prst="line">
            <a:avLst/>
          </a:prstGeom>
          <a:ln w="38100" cap="flat">
            <a:solidFill>
              <a:srgbClr val="302CD8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2" name="Group 12"/>
          <p:cNvGrpSpPr/>
          <p:nvPr/>
        </p:nvGrpSpPr>
        <p:grpSpPr>
          <a:xfrm>
            <a:off x="637222" y="2320066"/>
            <a:ext cx="67373" cy="478588"/>
            <a:chOff x="0" y="0"/>
            <a:chExt cx="17744" cy="12604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7744" cy="126048"/>
            </a:xfrm>
            <a:custGeom>
              <a:avLst/>
              <a:gdLst/>
              <a:ahLst/>
              <a:cxnLst/>
              <a:rect l="l" t="t" r="r" b="b"/>
              <a:pathLst>
                <a:path w="17744" h="126048">
                  <a:moveTo>
                    <a:pt x="0" y="0"/>
                  </a:moveTo>
                  <a:lnTo>
                    <a:pt x="17744" y="0"/>
                  </a:lnTo>
                  <a:lnTo>
                    <a:pt x="17744" y="126048"/>
                  </a:lnTo>
                  <a:lnTo>
                    <a:pt x="0" y="126048"/>
                  </a:lnTo>
                  <a:close/>
                </a:path>
              </a:pathLst>
            </a:custGeom>
            <a:gradFill rotWithShape="1">
              <a:gsLst>
                <a:gs pos="0">
                  <a:srgbClr val="302CD8">
                    <a:alpha val="100000"/>
                  </a:srgbClr>
                </a:gs>
                <a:gs pos="100000">
                  <a:srgbClr val="8DB3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4" name="TextBox 14"/>
            <p:cNvSpPr txBox="1"/>
            <p:nvPr/>
          </p:nvSpPr>
          <p:spPr>
            <a:xfrm>
              <a:off x="0" y="-9525"/>
              <a:ext cx="17744" cy="1355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405572" y="571024"/>
            <a:ext cx="16117888" cy="5791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97"/>
              </a:lnSpc>
            </a:pPr>
            <a:r>
              <a:rPr lang="zh-CN" altLang="en-US" sz="3997" spc="500" dirty="0">
                <a:solidFill>
                  <a:srgbClr val="262626"/>
                </a:solidFill>
                <a:latin typeface="Arimo Bold"/>
                <a:ea typeface="Arimo Bold"/>
                <a:cs typeface="Arimo Bold"/>
                <a:sym typeface="Arimo Bold"/>
              </a:rPr>
              <a:t>单体系统微服务化</a:t>
            </a:r>
            <a:endParaRPr lang="en-US" altLang="zh-CN" sz="3997" spc="500" dirty="0">
              <a:solidFill>
                <a:srgbClr val="262626"/>
              </a:solidFill>
              <a:latin typeface="Arimo Bold"/>
              <a:ea typeface="Arimo Bold"/>
              <a:cs typeface="Arimo Bold"/>
              <a:sym typeface="Arimo Bold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567690" y="552450"/>
            <a:ext cx="656272" cy="571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 dirty="0">
                <a:solidFill>
                  <a:srgbClr val="302CD8"/>
                </a:solidFill>
                <a:latin typeface="Arimo Bold"/>
                <a:ea typeface="Arimo Bold"/>
                <a:cs typeface="Arimo Bold"/>
                <a:sym typeface="Arimo Bold"/>
              </a:rPr>
              <a:t>01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75030" y="1631156"/>
            <a:ext cx="16648430" cy="2644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60"/>
              </a:lnSpc>
            </a:pPr>
            <a:r>
              <a:rPr lang="zh-CN" altLang="en-US" spc="450" dirty="0">
                <a:solidFill>
                  <a:srgbClr val="212154"/>
                </a:solidFill>
                <a:latin typeface="Arimo"/>
                <a:ea typeface="Arimo"/>
                <a:cs typeface="Arimo"/>
                <a:sym typeface="Arimo"/>
              </a:rPr>
              <a:t>负载均衡策略</a:t>
            </a:r>
            <a:endParaRPr lang="en-US" sz="1800" spc="450" dirty="0">
              <a:solidFill>
                <a:srgbClr val="212154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895826" y="2384161"/>
            <a:ext cx="7515934" cy="4092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359"/>
              </a:lnSpc>
            </a:pPr>
            <a:r>
              <a:rPr lang="zh-CN" altLang="en-US" sz="2799" spc="350" dirty="0">
                <a:solidFill>
                  <a:srgbClr val="262626"/>
                </a:solidFill>
                <a:latin typeface="Arimo Bold"/>
                <a:ea typeface="Arimo Bold"/>
                <a:cs typeface="Arimo Bold"/>
                <a:sym typeface="Arimo Bold"/>
              </a:rPr>
              <a:t>负载均衡的处理</a:t>
            </a:r>
            <a:endParaRPr lang="en-US" sz="2799" spc="350" dirty="0">
              <a:solidFill>
                <a:srgbClr val="262626"/>
              </a:solidFill>
              <a:latin typeface="Arimo Bold"/>
              <a:ea typeface="Arimo Bold"/>
              <a:cs typeface="Arimo Bold"/>
              <a:sym typeface="Arimo Bold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FC5CDF4-CCDF-1C3F-983F-07D19FAF23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5000" y="2107032"/>
            <a:ext cx="7594600" cy="7964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9781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567690" y="1227772"/>
            <a:ext cx="508160" cy="0"/>
          </a:xfrm>
          <a:prstGeom prst="line">
            <a:avLst/>
          </a:prstGeom>
          <a:ln w="38100" cap="flat">
            <a:solidFill>
              <a:srgbClr val="302CD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TextBox 4"/>
          <p:cNvSpPr txBox="1"/>
          <p:nvPr/>
        </p:nvSpPr>
        <p:spPr>
          <a:xfrm>
            <a:off x="1405572" y="571024"/>
            <a:ext cx="16117888" cy="5783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97"/>
              </a:lnSpc>
            </a:pPr>
            <a:r>
              <a:rPr lang="zh-CN" altLang="en-US" sz="3997" spc="500" dirty="0">
                <a:solidFill>
                  <a:srgbClr val="262626"/>
                </a:solidFill>
                <a:latin typeface="Arimo Bold"/>
                <a:ea typeface="Arimo Bold"/>
                <a:cs typeface="Arimo Bold"/>
                <a:sym typeface="Arimo Bold"/>
              </a:rPr>
              <a:t>微服务的流水线部署</a:t>
            </a:r>
            <a:endParaRPr lang="en-US" altLang="zh-CN" sz="3997" spc="500" dirty="0">
              <a:solidFill>
                <a:srgbClr val="262626"/>
              </a:solidFill>
              <a:latin typeface="Arimo Bold"/>
              <a:ea typeface="Arimo Bold"/>
              <a:cs typeface="Arimo Bold"/>
              <a:sym typeface="Arimo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567690" y="552450"/>
            <a:ext cx="656272" cy="571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>
                <a:solidFill>
                  <a:srgbClr val="302CD8"/>
                </a:solidFill>
                <a:latin typeface="Arimo Bold"/>
                <a:ea typeface="Arimo Bold"/>
                <a:cs typeface="Arimo Bold"/>
                <a:sym typeface="Arimo Bold"/>
              </a:rPr>
              <a:t>02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539995" y="1392373"/>
            <a:ext cx="9273109" cy="4129026"/>
            <a:chOff x="0" y="0"/>
            <a:chExt cx="2442300" cy="108748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442300" cy="1087480"/>
            </a:xfrm>
            <a:custGeom>
              <a:avLst/>
              <a:gdLst/>
              <a:ahLst/>
              <a:cxnLst/>
              <a:rect l="l" t="t" r="r" b="b"/>
              <a:pathLst>
                <a:path w="2442300" h="1087480">
                  <a:moveTo>
                    <a:pt x="16698" y="0"/>
                  </a:moveTo>
                  <a:lnTo>
                    <a:pt x="2425603" y="0"/>
                  </a:lnTo>
                  <a:cubicBezTo>
                    <a:pt x="2430031" y="0"/>
                    <a:pt x="2434278" y="1759"/>
                    <a:pt x="2437410" y="4891"/>
                  </a:cubicBezTo>
                  <a:cubicBezTo>
                    <a:pt x="2440541" y="8022"/>
                    <a:pt x="2442300" y="12269"/>
                    <a:pt x="2442300" y="16698"/>
                  </a:cubicBezTo>
                  <a:lnTo>
                    <a:pt x="2442300" y="1070783"/>
                  </a:lnTo>
                  <a:cubicBezTo>
                    <a:pt x="2442300" y="1075211"/>
                    <a:pt x="2440541" y="1079458"/>
                    <a:pt x="2437410" y="1082590"/>
                  </a:cubicBezTo>
                  <a:cubicBezTo>
                    <a:pt x="2434278" y="1085721"/>
                    <a:pt x="2430031" y="1087480"/>
                    <a:pt x="2425603" y="1087480"/>
                  </a:cubicBezTo>
                  <a:lnTo>
                    <a:pt x="16698" y="1087480"/>
                  </a:lnTo>
                  <a:cubicBezTo>
                    <a:pt x="12269" y="1087480"/>
                    <a:pt x="8022" y="1085721"/>
                    <a:pt x="4891" y="1082590"/>
                  </a:cubicBezTo>
                  <a:cubicBezTo>
                    <a:pt x="1759" y="1079458"/>
                    <a:pt x="0" y="1075211"/>
                    <a:pt x="0" y="1070783"/>
                  </a:cubicBezTo>
                  <a:lnTo>
                    <a:pt x="0" y="16698"/>
                  </a:lnTo>
                  <a:cubicBezTo>
                    <a:pt x="0" y="12269"/>
                    <a:pt x="1759" y="8022"/>
                    <a:pt x="4891" y="4891"/>
                  </a:cubicBezTo>
                  <a:cubicBezTo>
                    <a:pt x="8022" y="1759"/>
                    <a:pt x="12269" y="0"/>
                    <a:pt x="16698" y="0"/>
                  </a:cubicBezTo>
                  <a:close/>
                </a:path>
              </a:pathLst>
            </a:custGeom>
            <a:solidFill>
              <a:srgbClr val="EDF1F8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19050"/>
              <a:ext cx="2442300" cy="11065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17"/>
                </a:lnSpc>
              </a:pPr>
              <a:endParaRPr/>
            </a:p>
          </p:txBody>
        </p:sp>
      </p:grpSp>
      <p:sp>
        <p:nvSpPr>
          <p:cNvPr id="12" name="AutoShape 12"/>
          <p:cNvSpPr/>
          <p:nvPr/>
        </p:nvSpPr>
        <p:spPr>
          <a:xfrm>
            <a:off x="685800" y="1957448"/>
            <a:ext cx="5075515" cy="0"/>
          </a:xfrm>
          <a:prstGeom prst="line">
            <a:avLst/>
          </a:prstGeom>
          <a:ln w="19050" cap="flat">
            <a:solidFill>
              <a:srgbClr val="302CD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TextBox 13"/>
          <p:cNvSpPr txBox="1"/>
          <p:nvPr/>
        </p:nvSpPr>
        <p:spPr>
          <a:xfrm>
            <a:off x="762000" y="1449409"/>
            <a:ext cx="7850614" cy="4087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zh-CN" altLang="en-US" sz="2799" spc="350" dirty="0">
                <a:solidFill>
                  <a:srgbClr val="262626"/>
                </a:solidFill>
                <a:latin typeface="Arimo Bold"/>
                <a:ea typeface="Arimo Bold"/>
                <a:cs typeface="Arimo Bold"/>
                <a:sym typeface="Arimo Bold"/>
              </a:rPr>
              <a:t>框架展示</a:t>
            </a:r>
            <a:endParaRPr lang="en-US" sz="2799" spc="350" dirty="0">
              <a:solidFill>
                <a:srgbClr val="262626"/>
              </a:solidFill>
              <a:latin typeface="Arimo Bold"/>
              <a:ea typeface="Arimo Bold"/>
              <a:cs typeface="Arimo Bold"/>
              <a:sym typeface="Arimo Bold"/>
            </a:endParaRPr>
          </a:p>
        </p:txBody>
      </p:sp>
      <p:sp>
        <p:nvSpPr>
          <p:cNvPr id="19" name="AutoShape 19"/>
          <p:cNvSpPr/>
          <p:nvPr/>
        </p:nvSpPr>
        <p:spPr>
          <a:xfrm>
            <a:off x="10378782" y="4692164"/>
            <a:ext cx="4087143" cy="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0" name="TextBox 20"/>
          <p:cNvSpPr txBox="1"/>
          <p:nvPr/>
        </p:nvSpPr>
        <p:spPr>
          <a:xfrm>
            <a:off x="10988784" y="4065989"/>
            <a:ext cx="6419833" cy="4087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 spc="350" dirty="0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Video-service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0402166" y="4061227"/>
            <a:ext cx="586619" cy="457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99"/>
              </a:lnSpc>
            </a:pPr>
            <a:r>
              <a:rPr lang="en-US" sz="2999" spc="375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02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0402166" y="4930289"/>
            <a:ext cx="7006451" cy="2400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920"/>
              </a:lnSpc>
            </a:pPr>
            <a:r>
              <a:rPr lang="en-US" sz="1600" spc="40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演示文稿是一种实用的工具,可以是演示,演讲,报告等。大部分时间,它们都是在为观众服务。演示文稿是一种实用的工具,可以是演示，演讲，报告等。演示文稿是一种实用的工具,可以是演示，演讲,报告等。大部分时间，它们都是在为观众服务。演示文稿是一种实用的工具演示文稿是一种实用的工具,可以是演示,演讲,报告等。大部分时间,它们都是在为观众服务。演示文稿是一种实用的工具。演示文稿是一种实用的工具,可以是演示,演讲,报告等。大部分时间,它们都是在为观众服务。演示文稿是一种实用的工具,可以是演示,演讲,报告等。大部分时间,它们都是在为观众服务。</a:t>
            </a:r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261F099E-5BBD-B359-6109-446161557B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408741"/>
            <a:ext cx="16250485" cy="7112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7457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938020" y="4100989"/>
            <a:ext cx="3120072" cy="1180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640"/>
              </a:lnSpc>
            </a:pPr>
            <a:r>
              <a:rPr lang="en-US" sz="7200">
                <a:solidFill>
                  <a:srgbClr val="302CD8"/>
                </a:solidFill>
                <a:latin typeface="Arimo Bold"/>
                <a:ea typeface="Arimo Bold"/>
                <a:cs typeface="Arimo Bold"/>
                <a:sym typeface="Arimo Bold"/>
              </a:rPr>
              <a:t>目录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938020" y="5414486"/>
            <a:ext cx="3482022" cy="742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59"/>
              </a:lnSpc>
            </a:pPr>
            <a:r>
              <a:rPr lang="en-US" sz="4800">
                <a:solidFill>
                  <a:srgbClr val="8497B0"/>
                </a:solidFill>
                <a:latin typeface="Arimo"/>
                <a:ea typeface="Arimo"/>
                <a:cs typeface="Arimo"/>
                <a:sym typeface="Arimo"/>
              </a:rPr>
              <a:t>CONTENTS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154314" y="2654141"/>
            <a:ext cx="474345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40"/>
              </a:lnSpc>
            </a:pPr>
            <a:r>
              <a:rPr lang="en-US" sz="3200">
                <a:solidFill>
                  <a:srgbClr val="302CD8"/>
                </a:solidFill>
                <a:latin typeface="Arimo Bold"/>
                <a:ea typeface="Arimo Bold"/>
                <a:cs typeface="Arimo Bold"/>
                <a:sym typeface="Arimo Bold"/>
              </a:rPr>
              <a:t>01</a:t>
            </a:r>
          </a:p>
        </p:txBody>
      </p:sp>
      <p:sp>
        <p:nvSpPr>
          <p:cNvPr id="6" name="AutoShape 6"/>
          <p:cNvSpPr/>
          <p:nvPr/>
        </p:nvSpPr>
        <p:spPr>
          <a:xfrm rot="12822">
            <a:off x="10497196" y="3197066"/>
            <a:ext cx="5107341" cy="0"/>
          </a:xfrm>
          <a:prstGeom prst="line">
            <a:avLst/>
          </a:prstGeom>
          <a:ln w="9525" cap="rnd">
            <a:solidFill>
              <a:srgbClr val="21215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>
            <a:off x="10125672" y="3184684"/>
            <a:ext cx="499244" cy="0"/>
          </a:xfrm>
          <a:prstGeom prst="line">
            <a:avLst/>
          </a:prstGeom>
          <a:ln w="57150" cap="flat">
            <a:solidFill>
              <a:srgbClr val="302CD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TextBox 8"/>
          <p:cNvSpPr txBox="1"/>
          <p:nvPr/>
        </p:nvSpPr>
        <p:spPr>
          <a:xfrm>
            <a:off x="10802649" y="2767965"/>
            <a:ext cx="4702175" cy="3489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9"/>
              </a:lnSpc>
            </a:pPr>
            <a:r>
              <a:rPr lang="zh-CN" altLang="en-US" sz="2400" spc="501" dirty="0">
                <a:solidFill>
                  <a:srgbClr val="262626"/>
                </a:solidFill>
                <a:latin typeface="Arimo Bold"/>
                <a:ea typeface="Arimo Bold"/>
                <a:cs typeface="Arimo Bold"/>
                <a:sym typeface="Arimo Bold"/>
              </a:rPr>
              <a:t>基本情况与分工</a:t>
            </a:r>
            <a:endParaRPr lang="en-US" sz="2400" spc="501" dirty="0">
              <a:solidFill>
                <a:srgbClr val="262626"/>
              </a:solidFill>
              <a:latin typeface="Arimo Bold"/>
              <a:ea typeface="Arimo Bold"/>
              <a:cs typeface="Arimo Bold"/>
              <a:sym typeface="Arimo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0145741" y="4086701"/>
            <a:ext cx="475297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40"/>
              </a:lnSpc>
            </a:pPr>
            <a:r>
              <a:rPr lang="en-US" sz="3200">
                <a:solidFill>
                  <a:srgbClr val="302CD8"/>
                </a:solidFill>
                <a:latin typeface="Arimo Bold"/>
                <a:ea typeface="Arimo Bold"/>
                <a:cs typeface="Arimo Bold"/>
                <a:sym typeface="Arimo Bold"/>
              </a:rPr>
              <a:t>02</a:t>
            </a:r>
          </a:p>
        </p:txBody>
      </p:sp>
      <p:sp>
        <p:nvSpPr>
          <p:cNvPr id="10" name="AutoShape 10"/>
          <p:cNvSpPr/>
          <p:nvPr/>
        </p:nvSpPr>
        <p:spPr>
          <a:xfrm rot="12822">
            <a:off x="10497196" y="4629626"/>
            <a:ext cx="5107341" cy="0"/>
          </a:xfrm>
          <a:prstGeom prst="line">
            <a:avLst/>
          </a:prstGeom>
          <a:ln w="9525" cap="rnd">
            <a:solidFill>
              <a:srgbClr val="21215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AutoShape 11"/>
          <p:cNvSpPr/>
          <p:nvPr/>
        </p:nvSpPr>
        <p:spPr>
          <a:xfrm flipV="1">
            <a:off x="10125672" y="4617244"/>
            <a:ext cx="499244" cy="0"/>
          </a:xfrm>
          <a:prstGeom prst="line">
            <a:avLst/>
          </a:prstGeom>
          <a:ln w="57150" cap="flat">
            <a:solidFill>
              <a:srgbClr val="302CD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TextBox 12"/>
          <p:cNvSpPr txBox="1"/>
          <p:nvPr/>
        </p:nvSpPr>
        <p:spPr>
          <a:xfrm>
            <a:off x="10802649" y="4200525"/>
            <a:ext cx="4702175" cy="3489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9"/>
              </a:lnSpc>
            </a:pPr>
            <a:r>
              <a:rPr lang="zh-CN" altLang="en-US" sz="2400" spc="501" dirty="0">
                <a:solidFill>
                  <a:srgbClr val="262626"/>
                </a:solidFill>
                <a:latin typeface="Arimo Bold"/>
                <a:ea typeface="Arimo Bold"/>
                <a:cs typeface="Arimo Bold"/>
                <a:sym typeface="Arimo Bold"/>
              </a:rPr>
              <a:t>基本任务</a:t>
            </a:r>
            <a:endParaRPr lang="en-US" sz="2400" spc="501" dirty="0">
              <a:solidFill>
                <a:srgbClr val="262626"/>
              </a:solidFill>
              <a:latin typeface="Arimo Bold"/>
              <a:ea typeface="Arimo Bold"/>
              <a:cs typeface="Arimo Bold"/>
              <a:sym typeface="Arimo 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0154314" y="6967061"/>
            <a:ext cx="474345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40"/>
              </a:lnSpc>
            </a:pPr>
            <a:r>
              <a:rPr lang="en-US" sz="3200">
                <a:solidFill>
                  <a:srgbClr val="302CD8"/>
                </a:solidFill>
                <a:latin typeface="Arimo Bold"/>
                <a:ea typeface="Arimo Bold"/>
                <a:cs typeface="Arimo Bold"/>
                <a:sym typeface="Arimo Bold"/>
              </a:rPr>
              <a:t>04</a:t>
            </a:r>
          </a:p>
        </p:txBody>
      </p:sp>
      <p:sp>
        <p:nvSpPr>
          <p:cNvPr id="14" name="AutoShape 14"/>
          <p:cNvSpPr/>
          <p:nvPr/>
        </p:nvSpPr>
        <p:spPr>
          <a:xfrm rot="12822">
            <a:off x="10497196" y="7493794"/>
            <a:ext cx="5107341" cy="0"/>
          </a:xfrm>
          <a:prstGeom prst="line">
            <a:avLst/>
          </a:prstGeom>
          <a:ln w="9525" cap="rnd">
            <a:solidFill>
              <a:srgbClr val="21215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AutoShape 15"/>
          <p:cNvSpPr/>
          <p:nvPr/>
        </p:nvSpPr>
        <p:spPr>
          <a:xfrm>
            <a:off x="10125672" y="7481411"/>
            <a:ext cx="499244" cy="0"/>
          </a:xfrm>
          <a:prstGeom prst="line">
            <a:avLst/>
          </a:prstGeom>
          <a:ln w="57150" cap="flat">
            <a:solidFill>
              <a:srgbClr val="302CD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6" name="TextBox 16"/>
          <p:cNvSpPr txBox="1"/>
          <p:nvPr/>
        </p:nvSpPr>
        <p:spPr>
          <a:xfrm>
            <a:off x="10802649" y="7064692"/>
            <a:ext cx="4702175" cy="3489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9"/>
              </a:lnSpc>
            </a:pPr>
            <a:r>
              <a:rPr lang="zh-CN" altLang="en-US" sz="2400" spc="501" dirty="0">
                <a:solidFill>
                  <a:srgbClr val="262626"/>
                </a:solidFill>
                <a:latin typeface="Arimo Bold"/>
                <a:ea typeface="Arimo Bold"/>
                <a:cs typeface="Arimo Bold"/>
                <a:sym typeface="Arimo Bold"/>
              </a:rPr>
              <a:t>项目总结</a:t>
            </a:r>
            <a:endParaRPr lang="en-US" sz="2400" spc="501" dirty="0">
              <a:solidFill>
                <a:srgbClr val="262626"/>
              </a:solidFill>
              <a:latin typeface="Arimo Bold"/>
              <a:ea typeface="Arimo Bold"/>
              <a:cs typeface="Arimo Bold"/>
              <a:sym typeface="Arimo Bold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0145741" y="5490210"/>
            <a:ext cx="475297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40"/>
              </a:lnSpc>
            </a:pPr>
            <a:r>
              <a:rPr lang="en-US" sz="3200">
                <a:solidFill>
                  <a:srgbClr val="302CD8"/>
                </a:solidFill>
                <a:latin typeface="Arimo Bold"/>
                <a:ea typeface="Arimo Bold"/>
                <a:cs typeface="Arimo Bold"/>
                <a:sym typeface="Arimo Bold"/>
              </a:rPr>
              <a:t>03</a:t>
            </a:r>
          </a:p>
        </p:txBody>
      </p:sp>
      <p:sp>
        <p:nvSpPr>
          <p:cNvPr id="18" name="AutoShape 18"/>
          <p:cNvSpPr/>
          <p:nvPr/>
        </p:nvSpPr>
        <p:spPr>
          <a:xfrm rot="12822">
            <a:off x="10497196" y="6062186"/>
            <a:ext cx="5107341" cy="0"/>
          </a:xfrm>
          <a:prstGeom prst="line">
            <a:avLst/>
          </a:prstGeom>
          <a:ln w="9525" cap="rnd">
            <a:solidFill>
              <a:srgbClr val="21215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9" name="AutoShape 19"/>
          <p:cNvSpPr/>
          <p:nvPr/>
        </p:nvSpPr>
        <p:spPr>
          <a:xfrm flipV="1">
            <a:off x="10125672" y="6049804"/>
            <a:ext cx="499244" cy="0"/>
          </a:xfrm>
          <a:prstGeom prst="line">
            <a:avLst/>
          </a:prstGeom>
          <a:ln w="57150" cap="flat">
            <a:solidFill>
              <a:srgbClr val="302CD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0" name="TextBox 20"/>
          <p:cNvSpPr txBox="1"/>
          <p:nvPr/>
        </p:nvSpPr>
        <p:spPr>
          <a:xfrm>
            <a:off x="10802649" y="5633085"/>
            <a:ext cx="4702175" cy="3489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9"/>
              </a:lnSpc>
            </a:pPr>
            <a:r>
              <a:rPr lang="zh-CN" altLang="en-US" sz="2400" spc="501" dirty="0">
                <a:solidFill>
                  <a:srgbClr val="262626"/>
                </a:solidFill>
                <a:latin typeface="Arimo Bold"/>
                <a:ea typeface="Arimo Bold"/>
                <a:cs typeface="Arimo Bold"/>
                <a:sym typeface="Arimo Bold"/>
              </a:rPr>
              <a:t>进阶任务</a:t>
            </a:r>
            <a:endParaRPr lang="en-US" sz="2400" spc="501" dirty="0">
              <a:solidFill>
                <a:srgbClr val="262626"/>
              </a:solidFill>
              <a:latin typeface="Arimo Bold"/>
              <a:ea typeface="Arimo Bold"/>
              <a:cs typeface="Arimo Bold"/>
              <a:sym typeface="Arimo Bold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f5459d1e20806aad8865e6893198f721">
            <a:hlinkClick r:id="" action="ppaction://media"/>
            <a:extLst>
              <a:ext uri="{FF2B5EF4-FFF2-40B4-BE49-F238E27FC236}">
                <a16:creationId xmlns:a16="http://schemas.microsoft.com/office/drawing/2014/main" id="{84EF9F37-8B74-34B8-EB24-F6E264DAF4C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6200" y="24218"/>
            <a:ext cx="18288000" cy="10288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927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7138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7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19050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637222" y="1498281"/>
            <a:ext cx="16976408" cy="1026145"/>
            <a:chOff x="0" y="0"/>
            <a:chExt cx="22635210" cy="762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2635211" cy="762000"/>
            </a:xfrm>
            <a:custGeom>
              <a:avLst/>
              <a:gdLst/>
              <a:ahLst/>
              <a:cxnLst/>
              <a:rect l="l" t="t" r="r" b="b"/>
              <a:pathLst>
                <a:path w="22635211" h="762000">
                  <a:moveTo>
                    <a:pt x="0" y="0"/>
                  </a:moveTo>
                  <a:lnTo>
                    <a:pt x="22635211" y="0"/>
                  </a:lnTo>
                  <a:lnTo>
                    <a:pt x="22635211" y="762000"/>
                  </a:lnTo>
                  <a:lnTo>
                    <a:pt x="0" y="762000"/>
                  </a:lnTo>
                  <a:close/>
                </a:path>
              </a:pathLst>
            </a:custGeom>
            <a:solidFill>
              <a:srgbClr val="EDF1F8"/>
            </a:solidFill>
          </p:spPr>
        </p:sp>
      </p:grpSp>
      <p:sp>
        <p:nvSpPr>
          <p:cNvPr id="5" name="AutoShape 5"/>
          <p:cNvSpPr/>
          <p:nvPr/>
        </p:nvSpPr>
        <p:spPr>
          <a:xfrm>
            <a:off x="567690" y="1227772"/>
            <a:ext cx="508160" cy="0"/>
          </a:xfrm>
          <a:prstGeom prst="line">
            <a:avLst/>
          </a:prstGeom>
          <a:ln w="38100" cap="flat">
            <a:solidFill>
              <a:srgbClr val="302CD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TextBox 15"/>
          <p:cNvSpPr txBox="1"/>
          <p:nvPr/>
        </p:nvSpPr>
        <p:spPr>
          <a:xfrm>
            <a:off x="1405572" y="571024"/>
            <a:ext cx="16117888" cy="5791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97"/>
              </a:lnSpc>
            </a:pPr>
            <a:r>
              <a:rPr lang="zh-CN" altLang="en-US" sz="3997" spc="500" dirty="0">
                <a:solidFill>
                  <a:srgbClr val="262626"/>
                </a:solidFill>
                <a:latin typeface="Arimo Bold"/>
                <a:ea typeface="Arimo Bold"/>
                <a:cs typeface="Arimo Bold"/>
                <a:sym typeface="Arimo Bold"/>
              </a:rPr>
              <a:t>云原生特性测试</a:t>
            </a:r>
            <a:r>
              <a:rPr lang="en-US" altLang="zh-CN" sz="3997" spc="500" dirty="0">
                <a:solidFill>
                  <a:srgbClr val="262626"/>
                </a:solidFill>
                <a:latin typeface="Arimo Bold"/>
                <a:ea typeface="Arimo Bold"/>
                <a:cs typeface="Arimo Bold"/>
                <a:sym typeface="Arimo Bold"/>
              </a:rPr>
              <a:t>-</a:t>
            </a:r>
            <a:r>
              <a:rPr lang="zh-CN" altLang="en-US" sz="3997" spc="500" dirty="0">
                <a:solidFill>
                  <a:srgbClr val="262626"/>
                </a:solidFill>
                <a:latin typeface="Arimo Bold"/>
                <a:ea typeface="Arimo Bold"/>
                <a:cs typeface="Arimo Bold"/>
                <a:sym typeface="Arimo Bold"/>
              </a:rPr>
              <a:t>对比单体项目的压力测试</a:t>
            </a:r>
            <a:endParaRPr lang="en-US" sz="3997" spc="500" dirty="0">
              <a:solidFill>
                <a:srgbClr val="262626"/>
              </a:solidFill>
              <a:latin typeface="Arimo Bold"/>
              <a:ea typeface="Arimo Bold"/>
              <a:cs typeface="Arimo Bold"/>
              <a:sym typeface="Arimo Bold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567690" y="552450"/>
            <a:ext cx="656272" cy="571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>
                <a:solidFill>
                  <a:srgbClr val="302CD8"/>
                </a:solidFill>
                <a:latin typeface="Arimo Bold"/>
                <a:ea typeface="Arimo Bold"/>
                <a:cs typeface="Arimo Bold"/>
                <a:sym typeface="Arimo Bold"/>
              </a:rPr>
              <a:t>03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07995" y="1736288"/>
            <a:ext cx="16648430" cy="5642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60"/>
              </a:lnSpc>
            </a:pPr>
            <a:r>
              <a:rPr lang="zh-CN" altLang="en-US" sz="2000" spc="450" dirty="0">
                <a:solidFill>
                  <a:srgbClr val="212154"/>
                </a:solidFill>
                <a:latin typeface="Arimo"/>
                <a:ea typeface="Arimo"/>
                <a:cs typeface="Arimo"/>
                <a:sym typeface="Arimo"/>
              </a:rPr>
              <a:t>在</a:t>
            </a:r>
            <a:r>
              <a:rPr lang="en-US" altLang="zh-CN" sz="2000" spc="450" dirty="0">
                <a:solidFill>
                  <a:srgbClr val="212154"/>
                </a:solidFill>
                <a:latin typeface="Arimo"/>
                <a:ea typeface="Arimo"/>
                <a:cs typeface="Arimo"/>
                <a:sym typeface="Arimo"/>
              </a:rPr>
              <a:t>JMeter http</a:t>
            </a:r>
            <a:r>
              <a:rPr lang="zh-CN" altLang="en-US" sz="2000" spc="450" dirty="0">
                <a:solidFill>
                  <a:srgbClr val="212154"/>
                </a:solidFill>
                <a:latin typeface="Arimo"/>
                <a:ea typeface="Arimo"/>
                <a:cs typeface="Arimo"/>
                <a:sym typeface="Arimo"/>
              </a:rPr>
              <a:t>请求脚本编写环节，采用录制方法进行脚本记录，同时注意配置</a:t>
            </a:r>
            <a:r>
              <a:rPr lang="en-US" altLang="zh-CN" sz="2000" spc="450" dirty="0">
                <a:solidFill>
                  <a:srgbClr val="212154"/>
                </a:solidFill>
                <a:latin typeface="Arimo"/>
                <a:ea typeface="Arimo"/>
                <a:cs typeface="Arimo"/>
                <a:sym typeface="Arimo"/>
              </a:rPr>
              <a:t>cookie</a:t>
            </a:r>
            <a:r>
              <a:rPr lang="zh-CN" altLang="en-US" sz="2000" spc="450" dirty="0">
                <a:solidFill>
                  <a:srgbClr val="212154"/>
                </a:solidFill>
                <a:latin typeface="Arimo"/>
                <a:ea typeface="Arimo"/>
                <a:cs typeface="Arimo"/>
                <a:sym typeface="Arimo"/>
              </a:rPr>
              <a:t>并屏蔽与微服务架构弱相关的</a:t>
            </a:r>
            <a:r>
              <a:rPr lang="en-US" altLang="zh-CN" sz="2000" spc="450" dirty="0" err="1">
                <a:solidFill>
                  <a:srgbClr val="212154"/>
                </a:solidFill>
                <a:latin typeface="Arimo"/>
                <a:ea typeface="Arimo"/>
                <a:cs typeface="Arimo"/>
                <a:sym typeface="Arimo"/>
              </a:rPr>
              <a:t>img</a:t>
            </a:r>
            <a:r>
              <a:rPr lang="zh-CN" altLang="en-US" sz="2000" spc="450" dirty="0">
                <a:solidFill>
                  <a:srgbClr val="212154"/>
                </a:solidFill>
                <a:latin typeface="Arimo"/>
                <a:ea typeface="Arimo"/>
                <a:cs typeface="Arimo"/>
                <a:sym typeface="Arimo"/>
              </a:rPr>
              <a:t>资源；在比较环节，以</a:t>
            </a:r>
            <a:r>
              <a:rPr lang="en-US" altLang="zh-CN" sz="2000" spc="450" dirty="0">
                <a:solidFill>
                  <a:srgbClr val="212154"/>
                </a:solidFill>
                <a:latin typeface="Arimo"/>
                <a:ea typeface="Arimo"/>
                <a:cs typeface="Arimo"/>
                <a:sym typeface="Arimo"/>
              </a:rPr>
              <a:t>99th</a:t>
            </a:r>
            <a:r>
              <a:rPr lang="zh-CN" altLang="en-US" sz="2000" spc="450" dirty="0">
                <a:solidFill>
                  <a:srgbClr val="212154"/>
                </a:solidFill>
                <a:latin typeface="Arimo"/>
                <a:ea typeface="Arimo"/>
                <a:cs typeface="Arimo"/>
                <a:sym typeface="Arimo"/>
              </a:rPr>
              <a:t>响应时间作为标准进行比较</a:t>
            </a:r>
            <a:endParaRPr lang="en-US" sz="2000" spc="450" dirty="0">
              <a:solidFill>
                <a:srgbClr val="212154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pic>
        <p:nvPicPr>
          <p:cNvPr id="31" name="0f542ea94d1b02b160e4a2c697add7e2">
            <a:hlinkClick r:id="" action="ppaction://media"/>
            <a:extLst>
              <a:ext uri="{FF2B5EF4-FFF2-40B4-BE49-F238E27FC236}">
                <a16:creationId xmlns:a16="http://schemas.microsoft.com/office/drawing/2014/main" id="{AAC0A008-2C9C-785D-368C-9A4180F0E97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69204" y="3735229"/>
            <a:ext cx="8560859" cy="4815483"/>
          </a:xfrm>
          <a:prstGeom prst="rect">
            <a:avLst/>
          </a:prstGeom>
        </p:spPr>
      </p:pic>
      <p:pic>
        <p:nvPicPr>
          <p:cNvPr id="32" name="5c55b5a3b78dab3833ebfb97c3a479f5">
            <a:hlinkClick r:id="" action="ppaction://media"/>
            <a:extLst>
              <a:ext uri="{FF2B5EF4-FFF2-40B4-BE49-F238E27FC236}">
                <a16:creationId xmlns:a16="http://schemas.microsoft.com/office/drawing/2014/main" id="{F11D0231-0203-AA2E-3AA6-A561ABD64393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9467183" y="3735229"/>
            <a:ext cx="8560859" cy="4815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389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748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2168" fill="hold"/>
                                        <p:tgtEl>
                                          <p:spTgt spid="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31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32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3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2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19050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637222" y="1498281"/>
            <a:ext cx="16976408" cy="1226618"/>
            <a:chOff x="0" y="0"/>
            <a:chExt cx="22635210" cy="762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2635211" cy="762000"/>
            </a:xfrm>
            <a:custGeom>
              <a:avLst/>
              <a:gdLst/>
              <a:ahLst/>
              <a:cxnLst/>
              <a:rect l="l" t="t" r="r" b="b"/>
              <a:pathLst>
                <a:path w="22635211" h="762000">
                  <a:moveTo>
                    <a:pt x="0" y="0"/>
                  </a:moveTo>
                  <a:lnTo>
                    <a:pt x="22635211" y="0"/>
                  </a:lnTo>
                  <a:lnTo>
                    <a:pt x="22635211" y="762000"/>
                  </a:lnTo>
                  <a:lnTo>
                    <a:pt x="0" y="762000"/>
                  </a:lnTo>
                  <a:close/>
                </a:path>
              </a:pathLst>
            </a:custGeom>
            <a:solidFill>
              <a:srgbClr val="EDF1F8"/>
            </a:solidFill>
          </p:spPr>
        </p:sp>
      </p:grpSp>
      <p:sp>
        <p:nvSpPr>
          <p:cNvPr id="5" name="AutoShape 5"/>
          <p:cNvSpPr/>
          <p:nvPr/>
        </p:nvSpPr>
        <p:spPr>
          <a:xfrm>
            <a:off x="567690" y="1227772"/>
            <a:ext cx="508160" cy="0"/>
          </a:xfrm>
          <a:prstGeom prst="line">
            <a:avLst/>
          </a:prstGeom>
          <a:ln w="38100" cap="flat">
            <a:solidFill>
              <a:srgbClr val="302CD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TextBox 15"/>
          <p:cNvSpPr txBox="1"/>
          <p:nvPr/>
        </p:nvSpPr>
        <p:spPr>
          <a:xfrm>
            <a:off x="1405572" y="571024"/>
            <a:ext cx="16117888" cy="5791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97"/>
              </a:lnSpc>
            </a:pPr>
            <a:r>
              <a:rPr lang="zh-CN" altLang="en-US" sz="3997" spc="500" dirty="0">
                <a:solidFill>
                  <a:srgbClr val="262626"/>
                </a:solidFill>
                <a:latin typeface="Arimo Bold"/>
                <a:ea typeface="Arimo Bold"/>
                <a:cs typeface="Arimo Bold"/>
                <a:sym typeface="Arimo Bold"/>
              </a:rPr>
              <a:t>云原生特性测试</a:t>
            </a:r>
            <a:r>
              <a:rPr lang="en-US" altLang="zh-CN" sz="3997" spc="500" dirty="0">
                <a:solidFill>
                  <a:srgbClr val="262626"/>
                </a:solidFill>
                <a:latin typeface="Arimo Bold"/>
                <a:ea typeface="Arimo Bold"/>
                <a:cs typeface="Arimo Bold"/>
                <a:sym typeface="Arimo Bold"/>
              </a:rPr>
              <a:t>-</a:t>
            </a:r>
            <a:r>
              <a:rPr lang="zh-CN" altLang="en-US" sz="3997" spc="500" dirty="0">
                <a:solidFill>
                  <a:srgbClr val="262626"/>
                </a:solidFill>
                <a:latin typeface="Arimo Bold"/>
                <a:ea typeface="Arimo Bold"/>
                <a:cs typeface="Arimo Bold"/>
                <a:sym typeface="Arimo Bold"/>
              </a:rPr>
              <a:t>对比单体项目的压力测试</a:t>
            </a:r>
            <a:endParaRPr lang="en-US" sz="3997" spc="500" dirty="0">
              <a:solidFill>
                <a:srgbClr val="262626"/>
              </a:solidFill>
              <a:latin typeface="Arimo Bold"/>
              <a:ea typeface="Arimo Bold"/>
              <a:cs typeface="Arimo Bold"/>
              <a:sym typeface="Arimo Bold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567690" y="552450"/>
            <a:ext cx="656272" cy="571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>
                <a:solidFill>
                  <a:srgbClr val="302CD8"/>
                </a:solidFill>
                <a:latin typeface="Arimo Bold"/>
                <a:ea typeface="Arimo Bold"/>
                <a:cs typeface="Arimo Bold"/>
                <a:sym typeface="Arimo Bold"/>
              </a:rPr>
              <a:t>03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02348" y="1711087"/>
            <a:ext cx="16648430" cy="846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altLang="zh-CN" sz="2000" spc="450" dirty="0">
                <a:solidFill>
                  <a:srgbClr val="212154"/>
                </a:solidFill>
                <a:latin typeface="Arimo"/>
                <a:ea typeface="Arimo"/>
                <a:cs typeface="Arimo"/>
                <a:sym typeface="Arimo"/>
              </a:rPr>
              <a:t>- </a:t>
            </a:r>
            <a:r>
              <a:rPr lang="zh-CN" altLang="en-US" sz="2000" spc="450" dirty="0">
                <a:solidFill>
                  <a:srgbClr val="212154"/>
                </a:solidFill>
                <a:latin typeface="Arimo"/>
                <a:ea typeface="Arimo"/>
                <a:cs typeface="Arimo"/>
                <a:sym typeface="Arimo"/>
              </a:rPr>
              <a:t>对应后端微服务化代码的</a:t>
            </a:r>
            <a:r>
              <a:rPr lang="en-US" altLang="zh-CN" sz="2000" spc="450" dirty="0">
                <a:solidFill>
                  <a:srgbClr val="212154"/>
                </a:solidFill>
                <a:latin typeface="Arimo"/>
                <a:ea typeface="Arimo"/>
                <a:cs typeface="Arimo"/>
                <a:sym typeface="Arimo"/>
              </a:rPr>
              <a:t>Video-Service</a:t>
            </a:r>
            <a:r>
              <a:rPr lang="zh-CN" altLang="en-US" sz="2000" spc="450" dirty="0">
                <a:solidFill>
                  <a:srgbClr val="212154"/>
                </a:solidFill>
                <a:latin typeface="Arimo"/>
                <a:ea typeface="Arimo"/>
                <a:cs typeface="Arimo"/>
                <a:sym typeface="Arimo"/>
              </a:rPr>
              <a:t>部分</a:t>
            </a:r>
          </a:p>
          <a:p>
            <a:pPr algn="l">
              <a:lnSpc>
                <a:spcPts val="2160"/>
              </a:lnSpc>
            </a:pPr>
            <a:r>
              <a:rPr lang="en-US" altLang="zh-CN" sz="2000" spc="450" dirty="0">
                <a:solidFill>
                  <a:srgbClr val="212154"/>
                </a:solidFill>
                <a:latin typeface="Arimo"/>
                <a:ea typeface="Arimo"/>
                <a:cs typeface="Arimo"/>
                <a:sym typeface="Arimo"/>
              </a:rPr>
              <a:t>log1/old-log1: </a:t>
            </a:r>
            <a:r>
              <a:rPr lang="zh-CN" altLang="en-US" sz="2000" spc="450" dirty="0">
                <a:solidFill>
                  <a:srgbClr val="212154"/>
                </a:solidFill>
                <a:latin typeface="Arimo"/>
                <a:ea typeface="Arimo"/>
                <a:cs typeface="Arimo"/>
                <a:sym typeface="Arimo"/>
              </a:rPr>
              <a:t>可以发现相比较于单体项目服务，微服务代码性能有较大程度的下降，且随同时在线用户增加，平均响应时长增加；源于在高负载情况下，项目运行出现极少量</a:t>
            </a:r>
            <a:r>
              <a:rPr lang="en-US" altLang="zh-CN" sz="2000" spc="450" dirty="0">
                <a:solidFill>
                  <a:srgbClr val="212154"/>
                </a:solidFill>
                <a:latin typeface="Arimo"/>
                <a:ea typeface="Arimo"/>
                <a:cs typeface="Arimo"/>
                <a:sym typeface="Arimo"/>
              </a:rPr>
              <a:t>Error</a:t>
            </a:r>
            <a:r>
              <a:rPr lang="zh-CN" altLang="en-US" sz="2000" spc="450" dirty="0">
                <a:solidFill>
                  <a:srgbClr val="212154"/>
                </a:solidFill>
                <a:latin typeface="Arimo"/>
                <a:ea typeface="Arimo"/>
                <a:cs typeface="Arimo"/>
                <a:sym typeface="Arimo"/>
              </a:rPr>
              <a:t>，极大拖缓了项目运行性能</a:t>
            </a:r>
            <a:endParaRPr lang="en-US" sz="2000" spc="450" dirty="0">
              <a:solidFill>
                <a:srgbClr val="212154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B1C38AA-D6A3-6DDA-A070-EFC2198095C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347" y="3085994"/>
            <a:ext cx="5270645" cy="314099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90D074D-901C-E2FA-1003-7BF2E2ACDEE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826" y="6428180"/>
            <a:ext cx="5377167" cy="346713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8B89251E-8F9C-A165-6128-93183C1C4EE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3211" y="3095883"/>
            <a:ext cx="6117949" cy="3306514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099408E3-6D14-5AA3-C19C-D64ABBF172B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5600" y="6596997"/>
            <a:ext cx="6669924" cy="3339161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AE6A4705-C89C-8AD8-9409-BA318B7BA8B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10" b="82496"/>
          <a:stretch/>
        </p:blipFill>
        <p:spPr>
          <a:xfrm>
            <a:off x="637222" y="6411893"/>
            <a:ext cx="9753600" cy="1447446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4161F0D5-DF02-1288-EBB2-24330FC0F1F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19" b="85727"/>
          <a:stretch/>
        </p:blipFill>
        <p:spPr>
          <a:xfrm rot="10800000" flipH="1" flipV="1">
            <a:off x="670216" y="3030365"/>
            <a:ext cx="9878378" cy="1284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1390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19050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637222" y="1498281"/>
            <a:ext cx="16976408" cy="1226618"/>
            <a:chOff x="0" y="0"/>
            <a:chExt cx="22635210" cy="762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2635211" cy="762000"/>
            </a:xfrm>
            <a:custGeom>
              <a:avLst/>
              <a:gdLst/>
              <a:ahLst/>
              <a:cxnLst/>
              <a:rect l="l" t="t" r="r" b="b"/>
              <a:pathLst>
                <a:path w="22635211" h="762000">
                  <a:moveTo>
                    <a:pt x="0" y="0"/>
                  </a:moveTo>
                  <a:lnTo>
                    <a:pt x="22635211" y="0"/>
                  </a:lnTo>
                  <a:lnTo>
                    <a:pt x="22635211" y="762000"/>
                  </a:lnTo>
                  <a:lnTo>
                    <a:pt x="0" y="762000"/>
                  </a:lnTo>
                  <a:close/>
                </a:path>
              </a:pathLst>
            </a:custGeom>
            <a:solidFill>
              <a:srgbClr val="EDF1F8"/>
            </a:solidFill>
          </p:spPr>
        </p:sp>
      </p:grpSp>
      <p:sp>
        <p:nvSpPr>
          <p:cNvPr id="5" name="AutoShape 5"/>
          <p:cNvSpPr/>
          <p:nvPr/>
        </p:nvSpPr>
        <p:spPr>
          <a:xfrm>
            <a:off x="567690" y="1227772"/>
            <a:ext cx="508160" cy="0"/>
          </a:xfrm>
          <a:prstGeom prst="line">
            <a:avLst/>
          </a:prstGeom>
          <a:ln w="38100" cap="flat">
            <a:solidFill>
              <a:srgbClr val="302CD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TextBox 15"/>
          <p:cNvSpPr txBox="1"/>
          <p:nvPr/>
        </p:nvSpPr>
        <p:spPr>
          <a:xfrm>
            <a:off x="1405572" y="571024"/>
            <a:ext cx="16117888" cy="5791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97"/>
              </a:lnSpc>
            </a:pPr>
            <a:r>
              <a:rPr lang="zh-CN" altLang="en-US" sz="3997" spc="500" dirty="0">
                <a:solidFill>
                  <a:srgbClr val="262626"/>
                </a:solidFill>
                <a:latin typeface="Arimo Bold"/>
                <a:ea typeface="Arimo Bold"/>
                <a:cs typeface="Arimo Bold"/>
                <a:sym typeface="Arimo Bold"/>
              </a:rPr>
              <a:t>云原生特性测试</a:t>
            </a:r>
            <a:r>
              <a:rPr lang="en-US" altLang="zh-CN" sz="3997" spc="500" dirty="0">
                <a:solidFill>
                  <a:srgbClr val="262626"/>
                </a:solidFill>
                <a:latin typeface="Arimo Bold"/>
                <a:ea typeface="Arimo Bold"/>
                <a:cs typeface="Arimo Bold"/>
                <a:sym typeface="Arimo Bold"/>
              </a:rPr>
              <a:t>-</a:t>
            </a:r>
            <a:r>
              <a:rPr lang="zh-CN" altLang="en-US" sz="3997" spc="500" dirty="0">
                <a:solidFill>
                  <a:srgbClr val="262626"/>
                </a:solidFill>
                <a:latin typeface="Arimo Bold"/>
                <a:ea typeface="Arimo Bold"/>
                <a:cs typeface="Arimo Bold"/>
                <a:sym typeface="Arimo Bold"/>
              </a:rPr>
              <a:t>对比单体项目的压力测试</a:t>
            </a:r>
            <a:endParaRPr lang="en-US" sz="3997" spc="500" dirty="0">
              <a:solidFill>
                <a:srgbClr val="262626"/>
              </a:solidFill>
              <a:latin typeface="Arimo Bold"/>
              <a:ea typeface="Arimo Bold"/>
              <a:cs typeface="Arimo Bold"/>
              <a:sym typeface="Arimo Bold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567690" y="552450"/>
            <a:ext cx="656272" cy="571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>
                <a:solidFill>
                  <a:srgbClr val="302CD8"/>
                </a:solidFill>
                <a:latin typeface="Arimo Bold"/>
                <a:ea typeface="Arimo Bold"/>
                <a:cs typeface="Arimo Bold"/>
                <a:sym typeface="Arimo Bold"/>
              </a:rPr>
              <a:t>03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02348" y="1711087"/>
            <a:ext cx="16648430" cy="846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altLang="zh-CN" sz="2000" spc="450" dirty="0">
                <a:solidFill>
                  <a:srgbClr val="212154"/>
                </a:solidFill>
                <a:latin typeface="Arimo"/>
                <a:ea typeface="Arimo"/>
                <a:cs typeface="Arimo"/>
                <a:sym typeface="Arimo"/>
              </a:rPr>
              <a:t>- </a:t>
            </a:r>
            <a:r>
              <a:rPr lang="zh-CN" altLang="en-US" sz="2000" spc="450" dirty="0">
                <a:solidFill>
                  <a:srgbClr val="212154"/>
                </a:solidFill>
                <a:latin typeface="Arimo"/>
                <a:ea typeface="Arimo"/>
                <a:cs typeface="Arimo"/>
                <a:sym typeface="Arimo"/>
              </a:rPr>
              <a:t>对应后端微服务化代码的</a:t>
            </a:r>
            <a:r>
              <a:rPr lang="en-US" altLang="zh-CN" sz="2000" spc="450" dirty="0">
                <a:solidFill>
                  <a:srgbClr val="212154"/>
                </a:solidFill>
                <a:latin typeface="Arimo"/>
                <a:ea typeface="Arimo"/>
                <a:cs typeface="Arimo"/>
                <a:sym typeface="Arimo"/>
              </a:rPr>
              <a:t>User-Service</a:t>
            </a:r>
            <a:r>
              <a:rPr lang="zh-CN" altLang="en-US" sz="2000" spc="450" dirty="0">
                <a:solidFill>
                  <a:srgbClr val="212154"/>
                </a:solidFill>
                <a:latin typeface="Arimo"/>
                <a:ea typeface="Arimo"/>
                <a:cs typeface="Arimo"/>
                <a:sym typeface="Arimo"/>
              </a:rPr>
              <a:t>部分</a:t>
            </a:r>
          </a:p>
          <a:p>
            <a:pPr algn="l">
              <a:lnSpc>
                <a:spcPts val="2160"/>
              </a:lnSpc>
            </a:pPr>
            <a:r>
              <a:rPr lang="en-US" altLang="zh-CN" sz="2000" spc="450" dirty="0">
                <a:solidFill>
                  <a:srgbClr val="212154"/>
                </a:solidFill>
                <a:latin typeface="Arimo"/>
                <a:ea typeface="Arimo"/>
                <a:cs typeface="Arimo"/>
                <a:sym typeface="Arimo"/>
              </a:rPr>
              <a:t>log2/old-log2: </a:t>
            </a:r>
            <a:r>
              <a:rPr lang="zh-CN" altLang="en-US" sz="2000" spc="450" dirty="0">
                <a:solidFill>
                  <a:srgbClr val="212154"/>
                </a:solidFill>
                <a:latin typeface="Arimo"/>
                <a:ea typeface="Arimo"/>
                <a:cs typeface="Arimo"/>
                <a:sym typeface="Arimo"/>
              </a:rPr>
              <a:t>可以发现，相比较于单体项目，微服务代码性能有约</a:t>
            </a:r>
            <a:r>
              <a:rPr lang="en-US" altLang="zh-CN" sz="2000" spc="450" dirty="0">
                <a:solidFill>
                  <a:srgbClr val="212154"/>
                </a:solidFill>
                <a:latin typeface="Arimo"/>
                <a:ea typeface="Arimo"/>
                <a:cs typeface="Arimo"/>
                <a:sym typeface="Arimo"/>
              </a:rPr>
              <a:t>20%</a:t>
            </a:r>
            <a:r>
              <a:rPr lang="zh-CN" altLang="en-US" sz="2000" spc="450" dirty="0">
                <a:solidFill>
                  <a:srgbClr val="212154"/>
                </a:solidFill>
                <a:latin typeface="Arimo"/>
                <a:ea typeface="Arimo"/>
                <a:cs typeface="Arimo"/>
                <a:sym typeface="Arimo"/>
              </a:rPr>
              <a:t>的提升（以平均响应时长作为评判标准），体现了微服务架构的性能优势</a:t>
            </a:r>
            <a:endParaRPr lang="en-US" sz="2000" spc="450" dirty="0">
              <a:solidFill>
                <a:srgbClr val="212154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4F0E489-3E01-9554-9C2A-2F90D5C0A6B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798" y="3021614"/>
            <a:ext cx="4984708" cy="336088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B2A39C36-7F0D-48D1-E6A1-6B0B705191A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798" y="6515100"/>
            <a:ext cx="4984708" cy="3429000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97A5A925-8705-EBB5-297E-28894BF9662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6679214"/>
            <a:ext cx="6385148" cy="3330566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A492810F-750C-4D80-05A4-A812DCA6B5A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3021614"/>
            <a:ext cx="5999243" cy="3360885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34A4F210-4DC6-5B9E-54C1-95871BEF825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74" b="87701"/>
          <a:stretch/>
        </p:blipFill>
        <p:spPr>
          <a:xfrm>
            <a:off x="673798" y="2995407"/>
            <a:ext cx="9144000" cy="1108149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1DFDE393-9595-0FD9-CB19-8971304839E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02" b="87547"/>
          <a:stretch/>
        </p:blipFill>
        <p:spPr>
          <a:xfrm>
            <a:off x="673798" y="6522438"/>
            <a:ext cx="9978788" cy="1155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9521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19050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637222" y="1498281"/>
            <a:ext cx="16976408" cy="1226618"/>
            <a:chOff x="0" y="0"/>
            <a:chExt cx="22635210" cy="762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2635211" cy="762000"/>
            </a:xfrm>
            <a:custGeom>
              <a:avLst/>
              <a:gdLst/>
              <a:ahLst/>
              <a:cxnLst/>
              <a:rect l="l" t="t" r="r" b="b"/>
              <a:pathLst>
                <a:path w="22635211" h="762000">
                  <a:moveTo>
                    <a:pt x="0" y="0"/>
                  </a:moveTo>
                  <a:lnTo>
                    <a:pt x="22635211" y="0"/>
                  </a:lnTo>
                  <a:lnTo>
                    <a:pt x="22635211" y="762000"/>
                  </a:lnTo>
                  <a:lnTo>
                    <a:pt x="0" y="762000"/>
                  </a:lnTo>
                  <a:close/>
                </a:path>
              </a:pathLst>
            </a:custGeom>
            <a:solidFill>
              <a:srgbClr val="EDF1F8"/>
            </a:solidFill>
          </p:spPr>
        </p:sp>
      </p:grpSp>
      <p:sp>
        <p:nvSpPr>
          <p:cNvPr id="5" name="AutoShape 5"/>
          <p:cNvSpPr/>
          <p:nvPr/>
        </p:nvSpPr>
        <p:spPr>
          <a:xfrm>
            <a:off x="567690" y="1227772"/>
            <a:ext cx="508160" cy="0"/>
          </a:xfrm>
          <a:prstGeom prst="line">
            <a:avLst/>
          </a:prstGeom>
          <a:ln w="38100" cap="flat">
            <a:solidFill>
              <a:srgbClr val="302CD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TextBox 15"/>
          <p:cNvSpPr txBox="1"/>
          <p:nvPr/>
        </p:nvSpPr>
        <p:spPr>
          <a:xfrm>
            <a:off x="1405572" y="571024"/>
            <a:ext cx="16117888" cy="5791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97"/>
              </a:lnSpc>
            </a:pPr>
            <a:r>
              <a:rPr lang="zh-CN" altLang="en-US" sz="3997" spc="500" dirty="0">
                <a:solidFill>
                  <a:srgbClr val="262626"/>
                </a:solidFill>
                <a:latin typeface="Arimo Bold"/>
                <a:ea typeface="Arimo Bold"/>
                <a:cs typeface="Arimo Bold"/>
                <a:sym typeface="Arimo Bold"/>
              </a:rPr>
              <a:t>云原生特性测试</a:t>
            </a:r>
            <a:r>
              <a:rPr lang="en-US" altLang="zh-CN" sz="3997" spc="500" dirty="0">
                <a:solidFill>
                  <a:srgbClr val="262626"/>
                </a:solidFill>
                <a:latin typeface="Arimo Bold"/>
                <a:ea typeface="Arimo Bold"/>
                <a:cs typeface="Arimo Bold"/>
                <a:sym typeface="Arimo Bold"/>
              </a:rPr>
              <a:t>-</a:t>
            </a:r>
            <a:r>
              <a:rPr lang="zh-CN" altLang="en-US" sz="3997" spc="500" dirty="0">
                <a:solidFill>
                  <a:srgbClr val="262626"/>
                </a:solidFill>
                <a:latin typeface="Arimo Bold"/>
                <a:ea typeface="Arimo Bold"/>
                <a:cs typeface="Arimo Bold"/>
                <a:sym typeface="Arimo Bold"/>
              </a:rPr>
              <a:t>扩缩容服务</a:t>
            </a:r>
            <a:endParaRPr lang="en-US" sz="3997" spc="500" dirty="0">
              <a:solidFill>
                <a:srgbClr val="262626"/>
              </a:solidFill>
              <a:latin typeface="Arimo Bold"/>
              <a:ea typeface="Arimo Bold"/>
              <a:cs typeface="Arimo Bold"/>
              <a:sym typeface="Arimo Bold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567690" y="552450"/>
            <a:ext cx="656272" cy="571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>
                <a:solidFill>
                  <a:srgbClr val="302CD8"/>
                </a:solidFill>
                <a:latin typeface="Arimo Bold"/>
                <a:ea typeface="Arimo Bold"/>
                <a:cs typeface="Arimo Bold"/>
                <a:sym typeface="Arimo Bold"/>
              </a:rPr>
              <a:t>03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58346" y="1829461"/>
            <a:ext cx="16648430" cy="5642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60"/>
              </a:lnSpc>
            </a:pPr>
            <a:r>
              <a:rPr lang="zh-CN" altLang="en-US" sz="2000" spc="450" dirty="0">
                <a:solidFill>
                  <a:srgbClr val="212154"/>
                </a:solidFill>
                <a:latin typeface="Arimo"/>
                <a:ea typeface="Arimo"/>
                <a:cs typeface="Arimo"/>
                <a:sym typeface="Arimo"/>
              </a:rPr>
              <a:t>为</a:t>
            </a:r>
            <a:r>
              <a:rPr lang="en-US" altLang="zh-CN" sz="2000" spc="450" dirty="0">
                <a:solidFill>
                  <a:srgbClr val="212154"/>
                </a:solidFill>
                <a:latin typeface="Arimo"/>
                <a:ea typeface="Arimo"/>
                <a:cs typeface="Arimo"/>
                <a:sym typeface="Arimo"/>
              </a:rPr>
              <a:t>Kubernetes</a:t>
            </a:r>
            <a:r>
              <a:rPr lang="zh-CN" altLang="en-US" sz="2000" spc="450" dirty="0">
                <a:solidFill>
                  <a:srgbClr val="212154"/>
                </a:solidFill>
                <a:latin typeface="Arimo"/>
                <a:ea typeface="Arimo"/>
                <a:cs typeface="Arimo"/>
                <a:sym typeface="Arimo"/>
              </a:rPr>
              <a:t>中</a:t>
            </a:r>
            <a:r>
              <a:rPr lang="en-US" altLang="zh-CN" sz="2000" spc="450" dirty="0">
                <a:solidFill>
                  <a:srgbClr val="212154"/>
                </a:solidFill>
                <a:latin typeface="Arimo"/>
                <a:ea typeface="Arimo"/>
                <a:cs typeface="Arimo"/>
                <a:sym typeface="Arimo"/>
              </a:rPr>
              <a:t>services</a:t>
            </a:r>
            <a:r>
              <a:rPr lang="zh-CN" altLang="en-US" sz="2000" spc="450" dirty="0">
                <a:solidFill>
                  <a:srgbClr val="212154"/>
                </a:solidFill>
                <a:latin typeface="Arimo"/>
                <a:ea typeface="Arimo"/>
                <a:cs typeface="Arimo"/>
                <a:sym typeface="Arimo"/>
              </a:rPr>
              <a:t>运用</a:t>
            </a:r>
            <a:r>
              <a:rPr lang="en-US" altLang="zh-CN" sz="2000" spc="450" dirty="0">
                <a:solidFill>
                  <a:srgbClr val="212154"/>
                </a:solidFill>
                <a:latin typeface="Arimo"/>
                <a:ea typeface="Arimo"/>
                <a:cs typeface="Arimo"/>
                <a:sym typeface="Arimo"/>
              </a:rPr>
              <a:t>Deployment</a:t>
            </a:r>
            <a:r>
              <a:rPr lang="zh-CN" altLang="en-US" sz="2000" spc="450" dirty="0">
                <a:solidFill>
                  <a:srgbClr val="212154"/>
                </a:solidFill>
                <a:latin typeface="Arimo"/>
                <a:ea typeface="Arimo"/>
                <a:cs typeface="Arimo"/>
                <a:sym typeface="Arimo"/>
              </a:rPr>
              <a:t>特性配置</a:t>
            </a:r>
            <a:r>
              <a:rPr lang="en-US" altLang="zh-CN" sz="2000" spc="450" dirty="0">
                <a:solidFill>
                  <a:srgbClr val="212154"/>
                </a:solidFill>
                <a:latin typeface="Arimo"/>
                <a:ea typeface="Arimo"/>
                <a:cs typeface="Arimo"/>
                <a:sym typeface="Arimo"/>
              </a:rPr>
              <a:t>HPA</a:t>
            </a:r>
            <a:r>
              <a:rPr lang="zh-CN" altLang="en-US" sz="2000" spc="450" dirty="0">
                <a:solidFill>
                  <a:srgbClr val="212154"/>
                </a:solidFill>
                <a:latin typeface="Arimo"/>
                <a:ea typeface="Arimo"/>
                <a:cs typeface="Arimo"/>
                <a:sym typeface="Arimo"/>
              </a:rPr>
              <a:t>水平扩缩容功能；以</a:t>
            </a:r>
            <a:r>
              <a:rPr lang="en-US" altLang="zh-CN" sz="2000" spc="450" dirty="0">
                <a:solidFill>
                  <a:srgbClr val="212154"/>
                </a:solidFill>
                <a:latin typeface="Arimo"/>
                <a:ea typeface="Arimo"/>
                <a:cs typeface="Arimo"/>
                <a:sym typeface="Arimo"/>
              </a:rPr>
              <a:t>CPU</a:t>
            </a:r>
            <a:r>
              <a:rPr lang="zh-CN" altLang="en-US" sz="2000" spc="450" dirty="0">
                <a:solidFill>
                  <a:srgbClr val="212154"/>
                </a:solidFill>
                <a:latin typeface="Arimo"/>
                <a:ea typeface="Arimo"/>
                <a:cs typeface="Arimo"/>
                <a:sym typeface="Arimo"/>
              </a:rPr>
              <a:t>使用率为评判标准，运用</a:t>
            </a:r>
            <a:r>
              <a:rPr lang="en-US" altLang="zh-CN" sz="2000" spc="450" dirty="0">
                <a:solidFill>
                  <a:srgbClr val="212154"/>
                </a:solidFill>
                <a:latin typeface="Arimo"/>
                <a:ea typeface="Arimo"/>
                <a:cs typeface="Arimo"/>
                <a:sym typeface="Arimo"/>
              </a:rPr>
              <a:t>metric</a:t>
            </a:r>
            <a:r>
              <a:rPr lang="zh-CN" altLang="en-US" sz="2000" spc="450" dirty="0">
                <a:solidFill>
                  <a:srgbClr val="212154"/>
                </a:solidFill>
                <a:latin typeface="Arimo"/>
                <a:ea typeface="Arimo"/>
                <a:cs typeface="Arimo"/>
                <a:sym typeface="Arimo"/>
              </a:rPr>
              <a:t>进行监听，在超过</a:t>
            </a:r>
            <a:r>
              <a:rPr lang="en-US" altLang="zh-CN" sz="2000" spc="450" dirty="0">
                <a:solidFill>
                  <a:srgbClr val="212154"/>
                </a:solidFill>
                <a:latin typeface="Arimo"/>
                <a:ea typeface="Arimo"/>
                <a:cs typeface="Arimo"/>
                <a:sym typeface="Arimo"/>
              </a:rPr>
              <a:t>50%</a:t>
            </a:r>
            <a:r>
              <a:rPr lang="zh-CN" altLang="en-US" sz="2000" spc="450" dirty="0">
                <a:solidFill>
                  <a:srgbClr val="212154"/>
                </a:solidFill>
                <a:latin typeface="Arimo"/>
                <a:ea typeface="Arimo"/>
                <a:cs typeface="Arimo"/>
                <a:sym typeface="Arimo"/>
              </a:rPr>
              <a:t>微核使用率后水平扩容增加</a:t>
            </a:r>
            <a:r>
              <a:rPr lang="en-US" altLang="zh-CN" sz="2000" spc="450" dirty="0">
                <a:solidFill>
                  <a:srgbClr val="212154"/>
                </a:solidFill>
                <a:latin typeface="Arimo"/>
                <a:ea typeface="Arimo"/>
                <a:cs typeface="Arimo"/>
                <a:sym typeface="Arimo"/>
              </a:rPr>
              <a:t>deployment</a:t>
            </a:r>
            <a:r>
              <a:rPr lang="zh-CN" altLang="en-US" sz="2000" spc="450" dirty="0">
                <a:solidFill>
                  <a:srgbClr val="212154"/>
                </a:solidFill>
                <a:latin typeface="Arimo"/>
                <a:ea typeface="Arimo"/>
                <a:cs typeface="Arimo"/>
                <a:sym typeface="Arimo"/>
              </a:rPr>
              <a:t>副本；运用与前文相同</a:t>
            </a:r>
            <a:r>
              <a:rPr lang="en-US" altLang="zh-CN" sz="2000" spc="450" dirty="0" err="1">
                <a:solidFill>
                  <a:srgbClr val="212154"/>
                </a:solidFill>
                <a:latin typeface="Arimo"/>
                <a:ea typeface="Arimo"/>
                <a:cs typeface="Arimo"/>
                <a:sym typeface="Arimo"/>
              </a:rPr>
              <a:t>Jmeter</a:t>
            </a:r>
            <a:r>
              <a:rPr lang="zh-CN" altLang="en-US" sz="2000" spc="450" dirty="0">
                <a:solidFill>
                  <a:srgbClr val="212154"/>
                </a:solidFill>
                <a:latin typeface="Arimo"/>
                <a:ea typeface="Arimo"/>
                <a:cs typeface="Arimo"/>
                <a:sym typeface="Arimo"/>
              </a:rPr>
              <a:t>测试</a:t>
            </a:r>
            <a:r>
              <a:rPr lang="en-US" altLang="zh-CN" sz="2000" spc="450" dirty="0" err="1">
                <a:solidFill>
                  <a:srgbClr val="212154"/>
                </a:solidFill>
                <a:latin typeface="Arimo"/>
                <a:ea typeface="Arimo"/>
                <a:cs typeface="Arimo"/>
                <a:sym typeface="Arimo"/>
              </a:rPr>
              <a:t>jmx</a:t>
            </a:r>
            <a:r>
              <a:rPr lang="zh-CN" altLang="en-US" sz="2000" spc="450" dirty="0">
                <a:solidFill>
                  <a:srgbClr val="212154"/>
                </a:solidFill>
                <a:latin typeface="Arimo"/>
                <a:ea typeface="Arimo"/>
                <a:cs typeface="Arimo"/>
                <a:sym typeface="Arimo"/>
              </a:rPr>
              <a:t>进行测试</a:t>
            </a:r>
            <a:endParaRPr lang="en-US" sz="2000" spc="450" dirty="0">
              <a:solidFill>
                <a:srgbClr val="212154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8A3FA4D-3A93-A99F-E561-053009E43E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1234" y="3073023"/>
            <a:ext cx="11830658" cy="6674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8989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3429000"/>
            <a:ext cx="18288000" cy="3429000"/>
          </a:xfrm>
          <a:custGeom>
            <a:avLst/>
            <a:gdLst/>
            <a:ahLst/>
            <a:cxnLst/>
            <a:rect l="l" t="t" r="r" b="b"/>
            <a:pathLst>
              <a:path w="18288000" h="3429000">
                <a:moveTo>
                  <a:pt x="0" y="0"/>
                </a:moveTo>
                <a:lnTo>
                  <a:pt x="18288000" y="0"/>
                </a:lnTo>
                <a:lnTo>
                  <a:pt x="18288000" y="3429000"/>
                </a:lnTo>
                <a:lnTo>
                  <a:pt x="0" y="3429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682750" y="4228624"/>
            <a:ext cx="7897812" cy="1123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640"/>
              </a:lnSpc>
            </a:pPr>
            <a:r>
              <a:rPr lang="zh-CN" altLang="en-US" sz="7200" dirty="0">
                <a:solidFill>
                  <a:srgbClr val="212154"/>
                </a:solidFill>
                <a:latin typeface="Arimo Bold"/>
                <a:ea typeface="Arimo Bold"/>
                <a:cs typeface="Arimo Bold"/>
                <a:sym typeface="Arimo Bold"/>
              </a:rPr>
              <a:t>项目总结</a:t>
            </a:r>
            <a:endParaRPr lang="en-US" sz="7200" dirty="0">
              <a:solidFill>
                <a:srgbClr val="212154"/>
              </a:solidFill>
              <a:latin typeface="Arimo Bold"/>
              <a:ea typeface="Arimo Bold"/>
              <a:cs typeface="Arimo Bold"/>
              <a:sym typeface="Arimo Bold"/>
            </a:endParaRPr>
          </a:p>
        </p:txBody>
      </p:sp>
      <p:grpSp>
        <p:nvGrpSpPr>
          <p:cNvPr id="5" name="Group 5"/>
          <p:cNvGrpSpPr/>
          <p:nvPr/>
        </p:nvGrpSpPr>
        <p:grpSpPr>
          <a:xfrm>
            <a:off x="1666875" y="5536882"/>
            <a:ext cx="3238500" cy="581025"/>
            <a:chOff x="0" y="0"/>
            <a:chExt cx="4318000" cy="7747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318000" cy="774700"/>
            </a:xfrm>
            <a:custGeom>
              <a:avLst/>
              <a:gdLst/>
              <a:ahLst/>
              <a:cxnLst/>
              <a:rect l="l" t="t" r="r" b="b"/>
              <a:pathLst>
                <a:path w="4318000" h="774700">
                  <a:moveTo>
                    <a:pt x="0" y="387350"/>
                  </a:moveTo>
                  <a:cubicBezTo>
                    <a:pt x="0" y="173482"/>
                    <a:pt x="173482" y="0"/>
                    <a:pt x="387350" y="0"/>
                  </a:cubicBezTo>
                  <a:lnTo>
                    <a:pt x="3930650" y="0"/>
                  </a:lnTo>
                  <a:cubicBezTo>
                    <a:pt x="4144518" y="0"/>
                    <a:pt x="4318000" y="173482"/>
                    <a:pt x="4318000" y="387350"/>
                  </a:cubicBezTo>
                  <a:cubicBezTo>
                    <a:pt x="4318000" y="601218"/>
                    <a:pt x="4144518" y="774700"/>
                    <a:pt x="3930650" y="774700"/>
                  </a:cubicBezTo>
                  <a:lnTo>
                    <a:pt x="387350" y="774700"/>
                  </a:lnTo>
                  <a:cubicBezTo>
                    <a:pt x="173482" y="774700"/>
                    <a:pt x="0" y="601218"/>
                    <a:pt x="0" y="387350"/>
                  </a:cubicBezTo>
                  <a:close/>
                </a:path>
              </a:pathLst>
            </a:custGeom>
            <a:solidFill>
              <a:srgbClr val="302CD8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4318000" cy="7937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0"/>
                </a:lnSpc>
              </a:pPr>
              <a:r>
                <a:rPr lang="en-US" sz="2700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Part Four</a:t>
              </a: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3085762" y="2917190"/>
            <a:ext cx="5202238" cy="47659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0"/>
              </a:lnSpc>
            </a:pPr>
            <a:r>
              <a:rPr lang="en-US" sz="30000">
                <a:solidFill>
                  <a:srgbClr val="FFFFFF">
                    <a:alpha val="49804"/>
                  </a:srgbClr>
                </a:solidFill>
                <a:latin typeface="Arimo Bold"/>
                <a:ea typeface="Arimo Bold"/>
                <a:cs typeface="Arimo Bold"/>
                <a:sym typeface="Arimo Bold"/>
              </a:rPr>
              <a:t>04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7600950" y="4381500"/>
            <a:ext cx="3086100" cy="3086100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33350" cap="sq">
              <a:solidFill>
                <a:srgbClr val="302CD8"/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17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7504747" y="6297930"/>
            <a:ext cx="817245" cy="817245"/>
            <a:chOff x="0" y="0"/>
            <a:chExt cx="1089660" cy="108966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089660" cy="1089660"/>
            </a:xfrm>
            <a:custGeom>
              <a:avLst/>
              <a:gdLst/>
              <a:ahLst/>
              <a:cxnLst/>
              <a:rect l="l" t="t" r="r" b="b"/>
              <a:pathLst>
                <a:path w="1089660" h="1089660">
                  <a:moveTo>
                    <a:pt x="0" y="544830"/>
                  </a:moveTo>
                  <a:cubicBezTo>
                    <a:pt x="0" y="243967"/>
                    <a:pt x="243967" y="0"/>
                    <a:pt x="544830" y="0"/>
                  </a:cubicBezTo>
                  <a:cubicBezTo>
                    <a:pt x="845693" y="0"/>
                    <a:pt x="1089660" y="243967"/>
                    <a:pt x="1089660" y="544830"/>
                  </a:cubicBezTo>
                  <a:cubicBezTo>
                    <a:pt x="1089660" y="845693"/>
                    <a:pt x="845693" y="1089660"/>
                    <a:pt x="544830" y="1089660"/>
                  </a:cubicBezTo>
                  <a:cubicBezTo>
                    <a:pt x="243967" y="1089660"/>
                    <a:pt x="0" y="845693"/>
                    <a:pt x="0" y="544830"/>
                  </a:cubicBezTo>
                  <a:close/>
                </a:path>
              </a:pathLst>
            </a:custGeom>
            <a:gradFill rotWithShape="1">
              <a:gsLst>
                <a:gs pos="0">
                  <a:srgbClr val="302CD8">
                    <a:alpha val="100000"/>
                  </a:srgbClr>
                </a:gs>
                <a:gs pos="100000">
                  <a:srgbClr val="8DB3FF">
                    <a:alpha val="100000"/>
                  </a:srgbClr>
                </a:gs>
              </a:gsLst>
              <a:lin ang="2700000"/>
            </a:gradFill>
          </p:spPr>
        </p:sp>
      </p:grpSp>
      <p:sp>
        <p:nvSpPr>
          <p:cNvPr id="8" name="Freeform 8"/>
          <p:cNvSpPr/>
          <p:nvPr/>
        </p:nvSpPr>
        <p:spPr>
          <a:xfrm>
            <a:off x="7736205" y="6577965"/>
            <a:ext cx="354330" cy="281940"/>
          </a:xfrm>
          <a:custGeom>
            <a:avLst/>
            <a:gdLst/>
            <a:ahLst/>
            <a:cxnLst/>
            <a:rect l="l" t="t" r="r" b="b"/>
            <a:pathLst>
              <a:path w="354330" h="281940">
                <a:moveTo>
                  <a:pt x="0" y="0"/>
                </a:moveTo>
                <a:lnTo>
                  <a:pt x="354330" y="0"/>
                </a:lnTo>
                <a:lnTo>
                  <a:pt x="354330" y="281940"/>
                </a:lnTo>
                <a:lnTo>
                  <a:pt x="0" y="2819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8735378" y="4137660"/>
            <a:ext cx="817245" cy="817245"/>
            <a:chOff x="0" y="0"/>
            <a:chExt cx="1089660" cy="108966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089660" cy="1089660"/>
            </a:xfrm>
            <a:custGeom>
              <a:avLst/>
              <a:gdLst/>
              <a:ahLst/>
              <a:cxnLst/>
              <a:rect l="l" t="t" r="r" b="b"/>
              <a:pathLst>
                <a:path w="1089660" h="1089660">
                  <a:moveTo>
                    <a:pt x="0" y="544830"/>
                  </a:moveTo>
                  <a:cubicBezTo>
                    <a:pt x="0" y="243967"/>
                    <a:pt x="243967" y="0"/>
                    <a:pt x="544830" y="0"/>
                  </a:cubicBezTo>
                  <a:cubicBezTo>
                    <a:pt x="845693" y="0"/>
                    <a:pt x="1089660" y="243967"/>
                    <a:pt x="1089660" y="544830"/>
                  </a:cubicBezTo>
                  <a:cubicBezTo>
                    <a:pt x="1089660" y="845693"/>
                    <a:pt x="845693" y="1089660"/>
                    <a:pt x="544830" y="1089660"/>
                  </a:cubicBezTo>
                  <a:cubicBezTo>
                    <a:pt x="243967" y="1089660"/>
                    <a:pt x="0" y="845693"/>
                    <a:pt x="0" y="544830"/>
                  </a:cubicBezTo>
                  <a:close/>
                </a:path>
              </a:pathLst>
            </a:custGeom>
            <a:gradFill rotWithShape="1">
              <a:gsLst>
                <a:gs pos="0">
                  <a:srgbClr val="302CD8">
                    <a:alpha val="100000"/>
                  </a:srgbClr>
                </a:gs>
                <a:gs pos="100000">
                  <a:srgbClr val="7DA8FF">
                    <a:alpha val="100000"/>
                  </a:srgbClr>
                </a:gs>
              </a:gsLst>
              <a:lin ang="2700000"/>
            </a:gradFill>
          </p:spPr>
        </p:sp>
      </p:grpSp>
      <p:sp>
        <p:nvSpPr>
          <p:cNvPr id="11" name="Freeform 11"/>
          <p:cNvSpPr/>
          <p:nvPr/>
        </p:nvSpPr>
        <p:spPr>
          <a:xfrm>
            <a:off x="8982075" y="4381500"/>
            <a:ext cx="323850" cy="354330"/>
          </a:xfrm>
          <a:custGeom>
            <a:avLst/>
            <a:gdLst/>
            <a:ahLst/>
            <a:cxnLst/>
            <a:rect l="l" t="t" r="r" b="b"/>
            <a:pathLst>
              <a:path w="323850" h="354330">
                <a:moveTo>
                  <a:pt x="0" y="0"/>
                </a:moveTo>
                <a:lnTo>
                  <a:pt x="323850" y="0"/>
                </a:lnTo>
                <a:lnTo>
                  <a:pt x="323850" y="354330"/>
                </a:lnTo>
                <a:lnTo>
                  <a:pt x="0" y="35433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12" name="Group 12"/>
          <p:cNvGrpSpPr/>
          <p:nvPr/>
        </p:nvGrpSpPr>
        <p:grpSpPr>
          <a:xfrm>
            <a:off x="9966008" y="6297930"/>
            <a:ext cx="817245" cy="817245"/>
            <a:chOff x="0" y="0"/>
            <a:chExt cx="1089660" cy="108966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089660" cy="1089660"/>
            </a:xfrm>
            <a:custGeom>
              <a:avLst/>
              <a:gdLst/>
              <a:ahLst/>
              <a:cxnLst/>
              <a:rect l="l" t="t" r="r" b="b"/>
              <a:pathLst>
                <a:path w="1089660" h="1089660">
                  <a:moveTo>
                    <a:pt x="0" y="544830"/>
                  </a:moveTo>
                  <a:cubicBezTo>
                    <a:pt x="0" y="243967"/>
                    <a:pt x="243967" y="0"/>
                    <a:pt x="544830" y="0"/>
                  </a:cubicBezTo>
                  <a:cubicBezTo>
                    <a:pt x="845693" y="0"/>
                    <a:pt x="1089660" y="243967"/>
                    <a:pt x="1089660" y="544830"/>
                  </a:cubicBezTo>
                  <a:cubicBezTo>
                    <a:pt x="1089660" y="845693"/>
                    <a:pt x="845693" y="1089660"/>
                    <a:pt x="544830" y="1089660"/>
                  </a:cubicBezTo>
                  <a:cubicBezTo>
                    <a:pt x="243967" y="1089660"/>
                    <a:pt x="0" y="845693"/>
                    <a:pt x="0" y="544830"/>
                  </a:cubicBezTo>
                  <a:close/>
                </a:path>
              </a:pathLst>
            </a:custGeom>
            <a:gradFill rotWithShape="1">
              <a:gsLst>
                <a:gs pos="0">
                  <a:srgbClr val="302CD8">
                    <a:alpha val="100000"/>
                  </a:srgbClr>
                </a:gs>
                <a:gs pos="100000">
                  <a:srgbClr val="8DB3FF">
                    <a:alpha val="100000"/>
                  </a:srgbClr>
                </a:gs>
              </a:gsLst>
              <a:lin ang="2700000"/>
            </a:gradFill>
          </p:spPr>
        </p:sp>
      </p:grpSp>
      <p:sp>
        <p:nvSpPr>
          <p:cNvPr id="14" name="Freeform 14"/>
          <p:cNvSpPr/>
          <p:nvPr/>
        </p:nvSpPr>
        <p:spPr>
          <a:xfrm>
            <a:off x="10197465" y="6538912"/>
            <a:ext cx="354330" cy="322897"/>
          </a:xfrm>
          <a:custGeom>
            <a:avLst/>
            <a:gdLst/>
            <a:ahLst/>
            <a:cxnLst/>
            <a:rect l="l" t="t" r="r" b="b"/>
            <a:pathLst>
              <a:path w="354330" h="322897">
                <a:moveTo>
                  <a:pt x="0" y="0"/>
                </a:moveTo>
                <a:lnTo>
                  <a:pt x="354330" y="0"/>
                </a:lnTo>
                <a:lnTo>
                  <a:pt x="354330" y="322898"/>
                </a:lnTo>
                <a:lnTo>
                  <a:pt x="0" y="32289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5" name="AutoShape 15"/>
          <p:cNvSpPr/>
          <p:nvPr/>
        </p:nvSpPr>
        <p:spPr>
          <a:xfrm>
            <a:off x="567690" y="1227772"/>
            <a:ext cx="508160" cy="0"/>
          </a:xfrm>
          <a:prstGeom prst="line">
            <a:avLst/>
          </a:prstGeom>
          <a:ln w="38100" cap="flat">
            <a:solidFill>
              <a:srgbClr val="302CD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6" name="TextBox 16"/>
          <p:cNvSpPr txBox="1"/>
          <p:nvPr/>
        </p:nvSpPr>
        <p:spPr>
          <a:xfrm>
            <a:off x="567690" y="552450"/>
            <a:ext cx="656272" cy="5514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 dirty="0">
                <a:solidFill>
                  <a:srgbClr val="302CD8"/>
                </a:solidFill>
                <a:latin typeface="Arimo Bold"/>
                <a:ea typeface="Arimo Bold"/>
                <a:cs typeface="Arimo Bold"/>
                <a:sym typeface="Arimo Bold"/>
              </a:rPr>
              <a:t>04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564858" y="1638300"/>
            <a:ext cx="9158285" cy="4092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zh-CN" altLang="en-US" sz="2799" dirty="0">
                <a:solidFill>
                  <a:srgbClr val="262626"/>
                </a:solidFill>
                <a:latin typeface="Arimo Bold"/>
                <a:ea typeface="Arimo Bold"/>
                <a:cs typeface="Arimo Bold"/>
                <a:sym typeface="Arimo Bold"/>
              </a:rPr>
              <a:t>项目亮点</a:t>
            </a:r>
            <a:endParaRPr lang="en-US" sz="2799" dirty="0">
              <a:solidFill>
                <a:srgbClr val="262626"/>
              </a:solidFill>
              <a:latin typeface="Arimo Bold"/>
              <a:ea typeface="Arimo Bold"/>
              <a:cs typeface="Arimo Bold"/>
              <a:sym typeface="Arimo Bold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1437050" y="6402843"/>
            <a:ext cx="5443174" cy="4087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zh-CN" altLang="en-US" sz="2799" dirty="0">
                <a:solidFill>
                  <a:srgbClr val="262626"/>
                </a:solidFill>
                <a:latin typeface="Arimo Bold"/>
                <a:ea typeface="Arimo Bold"/>
                <a:cs typeface="Arimo Bold"/>
                <a:sym typeface="Arimo Bold"/>
              </a:rPr>
              <a:t>项目管理</a:t>
            </a:r>
            <a:endParaRPr lang="en-US" sz="2799" dirty="0">
              <a:solidFill>
                <a:srgbClr val="262626"/>
              </a:solidFill>
              <a:latin typeface="Arimo Bold"/>
              <a:ea typeface="Arimo Bold"/>
              <a:cs typeface="Arimo Bold"/>
              <a:sym typeface="Arimo Bold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405572" y="6402843"/>
            <a:ext cx="5461776" cy="4092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zh-CN" altLang="en-US" sz="2799" dirty="0">
                <a:solidFill>
                  <a:srgbClr val="262626"/>
                </a:solidFill>
                <a:latin typeface="Arimo Bold"/>
                <a:ea typeface="Arimo Bold"/>
                <a:cs typeface="Arimo Bold"/>
                <a:sym typeface="Arimo Bold"/>
              </a:rPr>
              <a:t>项目不足</a:t>
            </a:r>
            <a:endParaRPr lang="en-US" sz="2799" dirty="0">
              <a:solidFill>
                <a:srgbClr val="262626"/>
              </a:solidFill>
              <a:latin typeface="Arimo Bold"/>
              <a:ea typeface="Arimo Bold"/>
              <a:cs typeface="Arimo Bold"/>
              <a:sym typeface="Arimo Bold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780938" y="7194573"/>
            <a:ext cx="6086410" cy="27129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 err="1">
                <a:solidFill>
                  <a:srgbClr val="333F50"/>
                </a:solidFill>
                <a:latin typeface="Arimo"/>
                <a:ea typeface="Arimo"/>
                <a:cs typeface="Arimo"/>
                <a:sym typeface="Arimo"/>
              </a:rPr>
              <a:t>openFeign</a:t>
            </a:r>
            <a:r>
              <a:rPr lang="zh-CN" altLang="en-US" sz="2000" dirty="0">
                <a:solidFill>
                  <a:srgbClr val="333F50"/>
                </a:solidFill>
                <a:latin typeface="Arimo"/>
                <a:ea typeface="Arimo"/>
                <a:cs typeface="Arimo"/>
                <a:sym typeface="Arimo"/>
              </a:rPr>
              <a:t>采用了</a:t>
            </a:r>
            <a:r>
              <a:rPr lang="en-US" altLang="zh-CN" sz="2000" dirty="0" err="1">
                <a:solidFill>
                  <a:srgbClr val="333F50"/>
                </a:solidFill>
                <a:latin typeface="Arimo"/>
                <a:ea typeface="Arimo"/>
                <a:cs typeface="Arimo"/>
                <a:sym typeface="Arimo"/>
              </a:rPr>
              <a:t>WebFluxt</a:t>
            </a:r>
            <a:r>
              <a:rPr lang="zh-CN" altLang="en-US" sz="2000" dirty="0">
                <a:solidFill>
                  <a:srgbClr val="333F50"/>
                </a:solidFill>
                <a:latin typeface="Arimo"/>
                <a:ea typeface="Arimo"/>
                <a:cs typeface="Arimo"/>
                <a:sym typeface="Arimo"/>
              </a:rPr>
              <a:t>框架，然而之前项目也使用了</a:t>
            </a:r>
            <a:r>
              <a:rPr lang="en-US" altLang="zh-CN" sz="2000" dirty="0">
                <a:solidFill>
                  <a:srgbClr val="333F50"/>
                </a:solidFill>
                <a:latin typeface="Arimo"/>
                <a:ea typeface="Arimo"/>
                <a:cs typeface="Arimo"/>
                <a:sym typeface="Arimo"/>
              </a:rPr>
              <a:t>MVC</a:t>
            </a:r>
            <a:r>
              <a:rPr lang="zh-CN" altLang="en-US" sz="2000" dirty="0">
                <a:solidFill>
                  <a:srgbClr val="333F50"/>
                </a:solidFill>
                <a:latin typeface="Arimo"/>
                <a:ea typeface="Arimo"/>
                <a:cs typeface="Arimo"/>
                <a:sym typeface="Arimo"/>
              </a:rPr>
              <a:t>框架，所以允许两个配置的</a:t>
            </a:r>
            <a:r>
              <a:rPr lang="en-US" altLang="zh-CN" sz="2000" dirty="0">
                <a:solidFill>
                  <a:srgbClr val="333F50"/>
                </a:solidFill>
                <a:latin typeface="Arimo"/>
                <a:ea typeface="Arimo"/>
                <a:cs typeface="Arimo"/>
                <a:sym typeface="Arimo"/>
              </a:rPr>
              <a:t>Bean</a:t>
            </a:r>
            <a:r>
              <a:rPr lang="zh-CN" altLang="en-US" sz="2000" dirty="0">
                <a:solidFill>
                  <a:srgbClr val="333F50"/>
                </a:solidFill>
                <a:latin typeface="Arimo"/>
                <a:ea typeface="Arimo"/>
                <a:cs typeface="Arimo"/>
                <a:sym typeface="Arimo"/>
              </a:rPr>
              <a:t>重叠，不太利于生产环境的处理。</a:t>
            </a:r>
            <a:endParaRPr lang="en-US" altLang="zh-CN" sz="2000" dirty="0">
              <a:solidFill>
                <a:srgbClr val="333F50"/>
              </a:solidFill>
              <a:latin typeface="Arimo"/>
              <a:ea typeface="Arimo"/>
              <a:cs typeface="Arimo"/>
              <a:sym typeface="Arimo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333F50"/>
                </a:solidFill>
                <a:latin typeface="Arimo"/>
                <a:ea typeface="Arimo"/>
                <a:cs typeface="Arimo"/>
                <a:sym typeface="Arimo"/>
              </a:rPr>
              <a:t>项目长期规划不足，导致部分任务时间延宕，加之小组人手不足，部分进阶任务没能完成</a:t>
            </a:r>
            <a:endParaRPr lang="en-US" altLang="zh-CN" sz="2000" dirty="0">
              <a:solidFill>
                <a:srgbClr val="333F50"/>
              </a:solidFill>
              <a:latin typeface="Arimo"/>
              <a:ea typeface="Arimo"/>
              <a:cs typeface="Arimo"/>
              <a:sym typeface="Arimo"/>
            </a:endParaRPr>
          </a:p>
          <a:p>
            <a:pPr algn="just">
              <a:lnSpc>
                <a:spcPct val="150000"/>
              </a:lnSpc>
            </a:pPr>
            <a:endParaRPr lang="en-US" sz="2000" dirty="0">
              <a:solidFill>
                <a:srgbClr val="333F50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1172965" y="7115175"/>
            <a:ext cx="6398260" cy="17900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333F50"/>
                </a:solidFill>
                <a:latin typeface="Arimo"/>
                <a:ea typeface="Arimo"/>
                <a:cs typeface="Arimo"/>
                <a:sym typeface="Arimo"/>
              </a:rPr>
              <a:t>每日站会总结前一天的不足并部署新一天的任务，反映到看板中，进度可每日追踪，每项任务都规定认领人，方便分工合作。工作流程清晰，分为待启动、学习技术栈、实践、纠错、完成这</a:t>
            </a:r>
            <a:r>
              <a:rPr lang="en-US" altLang="zh-CN" sz="2000" dirty="0">
                <a:solidFill>
                  <a:srgbClr val="333F50"/>
                </a:solidFill>
                <a:latin typeface="Arimo"/>
                <a:ea typeface="Arimo"/>
                <a:cs typeface="Arimo"/>
                <a:sym typeface="Arimo"/>
              </a:rPr>
              <a:t>5</a:t>
            </a:r>
            <a:r>
              <a:rPr lang="zh-CN" altLang="en-US" sz="2000" dirty="0">
                <a:solidFill>
                  <a:srgbClr val="333F50"/>
                </a:solidFill>
                <a:latin typeface="Arimo"/>
                <a:ea typeface="Arimo"/>
                <a:cs typeface="Arimo"/>
                <a:sym typeface="Arimo"/>
              </a:rPr>
              <a:t>个阶段</a:t>
            </a:r>
            <a:endParaRPr lang="en-US" sz="2000" dirty="0">
              <a:solidFill>
                <a:srgbClr val="333F50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4564858" y="2113338"/>
            <a:ext cx="9158285" cy="17896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333F50"/>
                </a:solidFill>
                <a:latin typeface="Arimo"/>
                <a:ea typeface="Arimo"/>
                <a:cs typeface="Arimo"/>
                <a:sym typeface="Arimo"/>
              </a:rPr>
              <a:t>采用</a:t>
            </a:r>
            <a:r>
              <a:rPr lang="en-US" altLang="zh-CN" sz="2000" dirty="0" err="1">
                <a:solidFill>
                  <a:srgbClr val="333F50"/>
                </a:solidFill>
                <a:latin typeface="Arimo"/>
                <a:ea typeface="Arimo"/>
                <a:cs typeface="Arimo"/>
                <a:sym typeface="Arimo"/>
              </a:rPr>
              <a:t>openFeign</a:t>
            </a:r>
            <a:r>
              <a:rPr lang="zh-CN" altLang="en-US" sz="2000" dirty="0">
                <a:solidFill>
                  <a:srgbClr val="333F50"/>
                </a:solidFill>
                <a:latin typeface="Arimo"/>
                <a:ea typeface="Arimo"/>
                <a:cs typeface="Arimo"/>
                <a:sym typeface="Arimo"/>
              </a:rPr>
              <a:t>对接微服务，每个服务只留出必要的接口，通过注册服务后访问，降低耦合程度。同时采用令牌中继策略，使</a:t>
            </a:r>
            <a:r>
              <a:rPr lang="en-US" altLang="zh-CN" sz="2000" dirty="0">
                <a:solidFill>
                  <a:srgbClr val="333F50"/>
                </a:solidFill>
                <a:latin typeface="Arimo"/>
                <a:ea typeface="Arimo"/>
                <a:cs typeface="Arimo"/>
                <a:sym typeface="Arimo"/>
              </a:rPr>
              <a:t>JWT</a:t>
            </a:r>
            <a:r>
              <a:rPr lang="zh-CN" altLang="en-US" sz="2000" dirty="0">
                <a:solidFill>
                  <a:srgbClr val="333F50"/>
                </a:solidFill>
                <a:latin typeface="Arimo"/>
                <a:ea typeface="Arimo"/>
                <a:cs typeface="Arimo"/>
                <a:sym typeface="Arimo"/>
              </a:rPr>
              <a:t>能够成功在微服务之间传递，保证安全性的同时也能够正常行使功能。</a:t>
            </a:r>
            <a:endParaRPr lang="en-US" altLang="zh-CN" sz="2000" dirty="0">
              <a:solidFill>
                <a:srgbClr val="333F50"/>
              </a:solidFill>
              <a:latin typeface="Arimo"/>
              <a:ea typeface="Arimo"/>
              <a:cs typeface="Arimo"/>
              <a:sym typeface="Arimo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333F50"/>
                </a:solidFill>
                <a:latin typeface="Arimo"/>
                <a:ea typeface="Arimo"/>
                <a:cs typeface="Arimo"/>
                <a:sym typeface="Arimo"/>
              </a:rPr>
              <a:t>在集成测试中，使用</a:t>
            </a:r>
            <a:r>
              <a:rPr lang="en-US" altLang="zh-CN" sz="2000" dirty="0" err="1">
                <a:solidFill>
                  <a:srgbClr val="333F50"/>
                </a:solidFill>
                <a:latin typeface="Arimo"/>
                <a:ea typeface="Arimo"/>
                <a:cs typeface="Arimo"/>
                <a:sym typeface="Arimo"/>
              </a:rPr>
              <a:t>apifox</a:t>
            </a:r>
            <a:r>
              <a:rPr lang="zh-CN" altLang="en-US" sz="2000" dirty="0">
                <a:solidFill>
                  <a:srgbClr val="333F50"/>
                </a:solidFill>
                <a:latin typeface="Arimo"/>
                <a:ea typeface="Arimo"/>
                <a:cs typeface="Arimo"/>
                <a:sym typeface="Arimo"/>
              </a:rPr>
              <a:t>增加了异步检测，实现了后端接口并发功能的测试。</a:t>
            </a:r>
            <a:endParaRPr lang="en-US" sz="2000" dirty="0">
              <a:solidFill>
                <a:srgbClr val="333F50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405572" y="571024"/>
            <a:ext cx="16117888" cy="5791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97"/>
              </a:lnSpc>
            </a:pPr>
            <a:r>
              <a:rPr lang="en-US" sz="3997" spc="500" dirty="0" err="1">
                <a:solidFill>
                  <a:srgbClr val="262626"/>
                </a:solidFill>
                <a:latin typeface="Arimo Bold"/>
                <a:ea typeface="Arimo Bold"/>
                <a:cs typeface="Arimo Bold"/>
                <a:sym typeface="Arimo Bold"/>
              </a:rPr>
              <a:t>项目</a:t>
            </a:r>
            <a:r>
              <a:rPr lang="zh-CN" altLang="en-US" sz="3997" spc="500" dirty="0">
                <a:solidFill>
                  <a:srgbClr val="262626"/>
                </a:solidFill>
                <a:latin typeface="Arimo Bold"/>
                <a:ea typeface="Arimo Bold"/>
                <a:cs typeface="Arimo Bold"/>
                <a:sym typeface="Arimo Bold"/>
              </a:rPr>
              <a:t>总结</a:t>
            </a:r>
            <a:endParaRPr lang="en-US" sz="3997" spc="500" dirty="0">
              <a:solidFill>
                <a:srgbClr val="262626"/>
              </a:solidFill>
              <a:latin typeface="Arimo Bold"/>
              <a:ea typeface="Arimo Bold"/>
              <a:cs typeface="Arimo Bold"/>
              <a:sym typeface="Arimo Bold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5897CFFB-7561-E9ED-B43F-79CF7044B661}"/>
              </a:ext>
            </a:extLst>
          </p:cNvPr>
          <p:cNvSpPr/>
          <p:nvPr/>
        </p:nvSpPr>
        <p:spPr>
          <a:xfrm>
            <a:off x="0" y="3810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5" name="AutoShape 15">
            <a:extLst>
              <a:ext uri="{FF2B5EF4-FFF2-40B4-BE49-F238E27FC236}">
                <a16:creationId xmlns:a16="http://schemas.microsoft.com/office/drawing/2014/main" id="{67CDBDC9-6124-E8EC-BAD0-ED5BF426280C}"/>
              </a:ext>
            </a:extLst>
          </p:cNvPr>
          <p:cNvSpPr/>
          <p:nvPr/>
        </p:nvSpPr>
        <p:spPr>
          <a:xfrm>
            <a:off x="567690" y="865822"/>
            <a:ext cx="508160" cy="0"/>
          </a:xfrm>
          <a:prstGeom prst="line">
            <a:avLst/>
          </a:prstGeom>
          <a:ln w="38100" cap="flat">
            <a:solidFill>
              <a:srgbClr val="302CD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F5E85733-2339-F82A-5C71-8A2C64F3CD93}"/>
              </a:ext>
            </a:extLst>
          </p:cNvPr>
          <p:cNvSpPr txBox="1"/>
          <p:nvPr/>
        </p:nvSpPr>
        <p:spPr>
          <a:xfrm>
            <a:off x="567690" y="190500"/>
            <a:ext cx="656272" cy="5514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 dirty="0">
                <a:solidFill>
                  <a:srgbClr val="302CD8"/>
                </a:solidFill>
                <a:latin typeface="Arimo Bold"/>
                <a:ea typeface="Arimo Bold"/>
                <a:cs typeface="Arimo Bold"/>
                <a:sym typeface="Arimo Bold"/>
              </a:rPr>
              <a:t>04</a:t>
            </a:r>
          </a:p>
        </p:txBody>
      </p:sp>
      <p:sp>
        <p:nvSpPr>
          <p:cNvPr id="23" name="TextBox 23">
            <a:extLst>
              <a:ext uri="{FF2B5EF4-FFF2-40B4-BE49-F238E27FC236}">
                <a16:creationId xmlns:a16="http://schemas.microsoft.com/office/drawing/2014/main" id="{112486D0-F5AB-EF36-DF87-B7BEC74D5CD6}"/>
              </a:ext>
            </a:extLst>
          </p:cNvPr>
          <p:cNvSpPr txBox="1"/>
          <p:nvPr/>
        </p:nvSpPr>
        <p:spPr>
          <a:xfrm>
            <a:off x="1405572" y="266700"/>
            <a:ext cx="16117888" cy="5791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97"/>
              </a:lnSpc>
            </a:pPr>
            <a:r>
              <a:rPr lang="zh-CN" altLang="en-US" sz="3997" spc="500" dirty="0">
                <a:solidFill>
                  <a:srgbClr val="262626"/>
                </a:solidFill>
                <a:latin typeface="Arimo Bold"/>
                <a:ea typeface="Arimo Bold"/>
                <a:cs typeface="Arimo Bold"/>
                <a:sym typeface="Arimo Bold"/>
              </a:rPr>
              <a:t>看板展示</a:t>
            </a:r>
            <a:endParaRPr lang="en-US" sz="3997" spc="500" dirty="0">
              <a:solidFill>
                <a:srgbClr val="262626"/>
              </a:solidFill>
              <a:latin typeface="Arimo Bold"/>
              <a:ea typeface="Arimo Bold"/>
              <a:cs typeface="Arimo Bold"/>
              <a:sym typeface="Arimo Bold"/>
            </a:endParaRPr>
          </a:p>
        </p:txBody>
      </p:sp>
      <p:pic>
        <p:nvPicPr>
          <p:cNvPr id="47" name="图片 46">
            <a:extLst>
              <a:ext uri="{FF2B5EF4-FFF2-40B4-BE49-F238E27FC236}">
                <a16:creationId xmlns:a16="http://schemas.microsoft.com/office/drawing/2014/main" id="{8A6275CA-4503-29DD-D38C-CC404508E78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70945"/>
            <a:ext cx="5625263" cy="2833835"/>
          </a:xfrm>
          <a:prstGeom prst="rect">
            <a:avLst/>
          </a:prstGeom>
        </p:spPr>
      </p:pic>
      <p:pic>
        <p:nvPicPr>
          <p:cNvPr id="49" name="图片 48">
            <a:extLst>
              <a:ext uri="{FF2B5EF4-FFF2-40B4-BE49-F238E27FC236}">
                <a16:creationId xmlns:a16="http://schemas.microsoft.com/office/drawing/2014/main" id="{2A1B3D8A-12A1-E959-DF41-7339CBAC7A8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4380" y="1028700"/>
            <a:ext cx="5917362" cy="2918324"/>
          </a:xfrm>
          <a:prstGeom prst="rect">
            <a:avLst/>
          </a:prstGeom>
        </p:spPr>
      </p:pic>
      <p:pic>
        <p:nvPicPr>
          <p:cNvPr id="51" name="图片 50">
            <a:extLst>
              <a:ext uri="{FF2B5EF4-FFF2-40B4-BE49-F238E27FC236}">
                <a16:creationId xmlns:a16="http://schemas.microsoft.com/office/drawing/2014/main" id="{E6A6ECAC-1D73-6CCF-DF4D-F0FCD3B1AF0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12601" y="1126009"/>
            <a:ext cx="6214540" cy="2918324"/>
          </a:xfrm>
          <a:prstGeom prst="rect">
            <a:avLst/>
          </a:prstGeom>
        </p:spPr>
      </p:pic>
      <p:pic>
        <p:nvPicPr>
          <p:cNvPr id="53" name="图片 52">
            <a:extLst>
              <a:ext uri="{FF2B5EF4-FFF2-40B4-BE49-F238E27FC236}">
                <a16:creationId xmlns:a16="http://schemas.microsoft.com/office/drawing/2014/main" id="{491FB428-37FA-7E0E-9221-C91F49C733C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5" y="4308234"/>
            <a:ext cx="5826345" cy="2833835"/>
          </a:xfrm>
          <a:prstGeom prst="rect">
            <a:avLst/>
          </a:prstGeom>
        </p:spPr>
      </p:pic>
      <p:pic>
        <p:nvPicPr>
          <p:cNvPr id="55" name="图片 54">
            <a:extLst>
              <a:ext uri="{FF2B5EF4-FFF2-40B4-BE49-F238E27FC236}">
                <a16:creationId xmlns:a16="http://schemas.microsoft.com/office/drawing/2014/main" id="{4C05C6BD-C575-3F67-6A17-27AEAA5D81D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2414" y="4260468"/>
            <a:ext cx="6455307" cy="2833835"/>
          </a:xfrm>
          <a:prstGeom prst="rect">
            <a:avLst/>
          </a:prstGeom>
        </p:spPr>
      </p:pic>
      <p:pic>
        <p:nvPicPr>
          <p:cNvPr id="57" name="图片 56">
            <a:extLst>
              <a:ext uri="{FF2B5EF4-FFF2-40B4-BE49-F238E27FC236}">
                <a16:creationId xmlns:a16="http://schemas.microsoft.com/office/drawing/2014/main" id="{623406F0-B8AA-6951-B044-759D8041327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11405" y="4260468"/>
            <a:ext cx="5729977" cy="2833835"/>
          </a:xfrm>
          <a:prstGeom prst="rect">
            <a:avLst/>
          </a:prstGeom>
        </p:spPr>
      </p:pic>
      <p:pic>
        <p:nvPicPr>
          <p:cNvPr id="59" name="图片 58">
            <a:extLst>
              <a:ext uri="{FF2B5EF4-FFF2-40B4-BE49-F238E27FC236}">
                <a16:creationId xmlns:a16="http://schemas.microsoft.com/office/drawing/2014/main" id="{11F8B3FA-04C5-3717-221E-0C527CC720CD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35" y="7330247"/>
            <a:ext cx="5917362" cy="2767544"/>
          </a:xfrm>
          <a:prstGeom prst="rect">
            <a:avLst/>
          </a:prstGeom>
        </p:spPr>
      </p:pic>
      <p:pic>
        <p:nvPicPr>
          <p:cNvPr id="61" name="图片 60">
            <a:extLst>
              <a:ext uri="{FF2B5EF4-FFF2-40B4-BE49-F238E27FC236}">
                <a16:creationId xmlns:a16="http://schemas.microsoft.com/office/drawing/2014/main" id="{CBC10543-05C7-761E-208E-CA6B715C196E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4291" y="7094302"/>
            <a:ext cx="5952348" cy="2833835"/>
          </a:xfrm>
          <a:prstGeom prst="rect">
            <a:avLst/>
          </a:prstGeom>
        </p:spPr>
      </p:pic>
      <p:pic>
        <p:nvPicPr>
          <p:cNvPr id="63" name="图片 62">
            <a:extLst>
              <a:ext uri="{FF2B5EF4-FFF2-40B4-BE49-F238E27FC236}">
                <a16:creationId xmlns:a16="http://schemas.microsoft.com/office/drawing/2014/main" id="{5E970947-9E98-304A-20A3-5CDC4218B508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7433" y="7252377"/>
            <a:ext cx="5787197" cy="2845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9173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816417" y="3394488"/>
            <a:ext cx="4012565" cy="1190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119"/>
              </a:lnSpc>
            </a:pPr>
            <a:r>
              <a:rPr lang="en-US" sz="7599" dirty="0" err="1">
                <a:solidFill>
                  <a:srgbClr val="302CD8"/>
                </a:solidFill>
                <a:latin typeface="Arimo Bold"/>
                <a:ea typeface="Arimo Bold"/>
                <a:cs typeface="Arimo Bold"/>
                <a:sym typeface="Arimo Bold"/>
              </a:rPr>
              <a:t>感谢观看</a:t>
            </a:r>
            <a:endParaRPr lang="en-US" sz="7599" dirty="0">
              <a:solidFill>
                <a:srgbClr val="302CD8"/>
              </a:solidFill>
              <a:latin typeface="Arimo Bold"/>
              <a:ea typeface="Arimo Bold"/>
              <a:cs typeface="Arimo Bold"/>
              <a:sym typeface="Arimo 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5828982" y="3394488"/>
            <a:ext cx="7444530" cy="1190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119"/>
              </a:lnSpc>
            </a:pPr>
            <a:r>
              <a:rPr lang="en-US" sz="7599">
                <a:solidFill>
                  <a:srgbClr val="302CD8"/>
                </a:solidFill>
                <a:latin typeface="Arimo Bold"/>
                <a:ea typeface="Arimo Bold"/>
                <a:cs typeface="Arimo Bold"/>
                <a:sym typeface="Arimo Bold"/>
              </a:rPr>
              <a:t>THANKS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816418" y="5892165"/>
            <a:ext cx="2994206" cy="622404"/>
            <a:chOff x="0" y="0"/>
            <a:chExt cx="3992274" cy="82987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992275" cy="829872"/>
            </a:xfrm>
            <a:custGeom>
              <a:avLst/>
              <a:gdLst/>
              <a:ahLst/>
              <a:cxnLst/>
              <a:rect l="l" t="t" r="r" b="b"/>
              <a:pathLst>
                <a:path w="3992275" h="829872">
                  <a:moveTo>
                    <a:pt x="0" y="414936"/>
                  </a:moveTo>
                  <a:cubicBezTo>
                    <a:pt x="0" y="185837"/>
                    <a:pt x="160396" y="0"/>
                    <a:pt x="358131" y="0"/>
                  </a:cubicBezTo>
                  <a:lnTo>
                    <a:pt x="3634144" y="0"/>
                  </a:lnTo>
                  <a:cubicBezTo>
                    <a:pt x="3831879" y="0"/>
                    <a:pt x="3992275" y="185837"/>
                    <a:pt x="3992275" y="414936"/>
                  </a:cubicBezTo>
                  <a:cubicBezTo>
                    <a:pt x="3992275" y="644035"/>
                    <a:pt x="3831879" y="829872"/>
                    <a:pt x="3634144" y="829872"/>
                  </a:cubicBezTo>
                  <a:lnTo>
                    <a:pt x="358131" y="829872"/>
                  </a:lnTo>
                  <a:cubicBezTo>
                    <a:pt x="160396" y="829872"/>
                    <a:pt x="0" y="644035"/>
                    <a:pt x="0" y="414936"/>
                  </a:cubicBezTo>
                  <a:close/>
                </a:path>
              </a:pathLst>
            </a:custGeom>
            <a:solidFill>
              <a:srgbClr val="302CD8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9525"/>
              <a:ext cx="3992274" cy="8393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80"/>
                </a:lnSpc>
              </a:pPr>
              <a:r>
                <a:rPr lang="en-US" sz="2400" dirty="0" err="1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汇报人：张小可</a:t>
              </a:r>
              <a:endParaRPr lang="en-US" sz="2400" dirty="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endParaR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816417" y="4833937"/>
            <a:ext cx="7327582" cy="60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99"/>
              </a:lnSpc>
            </a:pPr>
            <a:r>
              <a:rPr lang="en-US" sz="3999" dirty="0" err="1">
                <a:solidFill>
                  <a:srgbClr val="212154"/>
                </a:solidFill>
                <a:latin typeface="Arimo Bold"/>
                <a:ea typeface="Arimo Bold"/>
                <a:cs typeface="Arimo Bold"/>
                <a:sym typeface="Arimo Bold"/>
              </a:rPr>
              <a:t>产品规划报告</a:t>
            </a:r>
            <a:endParaRPr lang="en-US" sz="3999" dirty="0">
              <a:solidFill>
                <a:srgbClr val="212154"/>
              </a:solidFill>
              <a:latin typeface="Arimo Bold"/>
              <a:ea typeface="Arimo Bold"/>
              <a:cs typeface="Arimo Bold"/>
              <a:sym typeface="Arimo Bol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3429000"/>
            <a:ext cx="18288000" cy="3429000"/>
          </a:xfrm>
          <a:custGeom>
            <a:avLst/>
            <a:gdLst/>
            <a:ahLst/>
            <a:cxnLst/>
            <a:rect l="l" t="t" r="r" b="b"/>
            <a:pathLst>
              <a:path w="18288000" h="3429000">
                <a:moveTo>
                  <a:pt x="0" y="0"/>
                </a:moveTo>
                <a:lnTo>
                  <a:pt x="18288000" y="0"/>
                </a:lnTo>
                <a:lnTo>
                  <a:pt x="18288000" y="3429000"/>
                </a:lnTo>
                <a:lnTo>
                  <a:pt x="0" y="3429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682750" y="4200207"/>
            <a:ext cx="7897812" cy="1102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640"/>
              </a:lnSpc>
            </a:pPr>
            <a:r>
              <a:rPr lang="zh-CN" altLang="en-US" sz="7200" dirty="0">
                <a:solidFill>
                  <a:srgbClr val="212154"/>
                </a:solidFill>
                <a:latin typeface="Arimo Bold"/>
                <a:ea typeface="Arimo Bold"/>
                <a:cs typeface="Arimo Bold"/>
                <a:sym typeface="Arimo Bold"/>
              </a:rPr>
              <a:t>基本情况与分工</a:t>
            </a:r>
            <a:endParaRPr lang="en-US" sz="7200" dirty="0">
              <a:solidFill>
                <a:srgbClr val="212154"/>
              </a:solidFill>
              <a:latin typeface="Arimo Bold"/>
              <a:ea typeface="Arimo Bold"/>
              <a:cs typeface="Arimo Bold"/>
              <a:sym typeface="Arimo Bold"/>
            </a:endParaRPr>
          </a:p>
        </p:txBody>
      </p:sp>
      <p:grpSp>
        <p:nvGrpSpPr>
          <p:cNvPr id="5" name="Group 5"/>
          <p:cNvGrpSpPr/>
          <p:nvPr/>
        </p:nvGrpSpPr>
        <p:grpSpPr>
          <a:xfrm>
            <a:off x="1666875" y="5536882"/>
            <a:ext cx="3238500" cy="581025"/>
            <a:chOff x="0" y="0"/>
            <a:chExt cx="4318000" cy="7747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318000" cy="774700"/>
            </a:xfrm>
            <a:custGeom>
              <a:avLst/>
              <a:gdLst/>
              <a:ahLst/>
              <a:cxnLst/>
              <a:rect l="l" t="t" r="r" b="b"/>
              <a:pathLst>
                <a:path w="4318000" h="774700">
                  <a:moveTo>
                    <a:pt x="0" y="387350"/>
                  </a:moveTo>
                  <a:cubicBezTo>
                    <a:pt x="0" y="173482"/>
                    <a:pt x="173482" y="0"/>
                    <a:pt x="387350" y="0"/>
                  </a:cubicBezTo>
                  <a:lnTo>
                    <a:pt x="3930650" y="0"/>
                  </a:lnTo>
                  <a:cubicBezTo>
                    <a:pt x="4144518" y="0"/>
                    <a:pt x="4318000" y="173482"/>
                    <a:pt x="4318000" y="387350"/>
                  </a:cubicBezTo>
                  <a:cubicBezTo>
                    <a:pt x="4318000" y="601218"/>
                    <a:pt x="4144518" y="774700"/>
                    <a:pt x="3930650" y="774700"/>
                  </a:cubicBezTo>
                  <a:lnTo>
                    <a:pt x="387350" y="774700"/>
                  </a:lnTo>
                  <a:cubicBezTo>
                    <a:pt x="173482" y="774700"/>
                    <a:pt x="0" y="601218"/>
                    <a:pt x="0" y="387350"/>
                  </a:cubicBezTo>
                  <a:close/>
                </a:path>
              </a:pathLst>
            </a:custGeom>
            <a:solidFill>
              <a:srgbClr val="302CD8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4318000" cy="7937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0"/>
                </a:lnSpc>
              </a:pPr>
              <a:r>
                <a:rPr lang="en-US" sz="2700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Part One</a:t>
              </a: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3591424" y="2990215"/>
            <a:ext cx="4696576" cy="4676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0"/>
              </a:lnSpc>
            </a:pPr>
            <a:r>
              <a:rPr lang="en-US" sz="30000">
                <a:solidFill>
                  <a:srgbClr val="FFFFFF">
                    <a:alpha val="49804"/>
                  </a:srgbClr>
                </a:solidFill>
                <a:latin typeface="Arimo Bold"/>
                <a:ea typeface="Arimo Bold"/>
                <a:cs typeface="Arimo Bold"/>
                <a:sym typeface="Arimo Bold"/>
              </a:rPr>
              <a:t>01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405572" y="627697"/>
            <a:ext cx="16117888" cy="5783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97"/>
              </a:lnSpc>
            </a:pPr>
            <a:r>
              <a:rPr lang="zh-CN" altLang="en-US" sz="3997" spc="500" dirty="0">
                <a:solidFill>
                  <a:srgbClr val="262626"/>
                </a:solidFill>
                <a:latin typeface="Arimo Bold"/>
                <a:ea typeface="Arimo Bold"/>
                <a:cs typeface="Arimo Bold"/>
                <a:sym typeface="Arimo Bold"/>
              </a:rPr>
              <a:t>项目基本情况</a:t>
            </a:r>
            <a:endParaRPr lang="en-US" sz="3997" spc="500" dirty="0">
              <a:solidFill>
                <a:srgbClr val="262626"/>
              </a:solidFill>
              <a:latin typeface="Arimo Bold"/>
              <a:ea typeface="Arimo Bold"/>
              <a:cs typeface="Arimo Bold"/>
              <a:sym typeface="Arimo 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567690" y="552450"/>
            <a:ext cx="656272" cy="5514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 dirty="0">
                <a:solidFill>
                  <a:srgbClr val="302CD8"/>
                </a:solidFill>
                <a:latin typeface="Arimo Bold"/>
                <a:ea typeface="Arimo Bold"/>
                <a:cs typeface="Arimo Bold"/>
                <a:sym typeface="Arimo Bold"/>
              </a:rPr>
              <a:t>01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764178" y="3370501"/>
            <a:ext cx="4870133" cy="39765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592"/>
              </a:lnSpc>
            </a:pPr>
            <a:r>
              <a:rPr lang="zh-CN" altLang="en-US" sz="2000" dirty="0">
                <a:solidFill>
                  <a:srgbClr val="333F50"/>
                </a:solidFill>
                <a:latin typeface="Arimo"/>
                <a:ea typeface="Arimo"/>
                <a:cs typeface="Arimo"/>
                <a:sym typeface="Arimo"/>
              </a:rPr>
              <a:t>实现单体项目至</a:t>
            </a:r>
            <a:r>
              <a:rPr lang="en-US" altLang="zh-CN" sz="2000" dirty="0">
                <a:solidFill>
                  <a:srgbClr val="333F50"/>
                </a:solidFill>
                <a:latin typeface="Arimo"/>
                <a:ea typeface="Arimo"/>
                <a:cs typeface="Arimo"/>
                <a:sym typeface="Arimo"/>
              </a:rPr>
              <a:t>ECS</a:t>
            </a:r>
            <a:r>
              <a:rPr lang="zh-CN" altLang="en-US" sz="2000" dirty="0">
                <a:solidFill>
                  <a:srgbClr val="333F50"/>
                </a:solidFill>
                <a:latin typeface="Arimo"/>
                <a:ea typeface="Arimo"/>
                <a:cs typeface="Arimo"/>
                <a:sym typeface="Arimo"/>
              </a:rPr>
              <a:t>云服务器</a:t>
            </a:r>
            <a:r>
              <a:rPr lang="en-US" altLang="zh-CN" sz="2000" dirty="0">
                <a:solidFill>
                  <a:srgbClr val="333F50"/>
                </a:solidFill>
                <a:latin typeface="Arimo"/>
                <a:ea typeface="Arimo"/>
                <a:cs typeface="Arimo"/>
                <a:sym typeface="Arimo"/>
              </a:rPr>
              <a:t>Kubernetes</a:t>
            </a:r>
            <a:r>
              <a:rPr lang="zh-CN" altLang="en-US" sz="2000" dirty="0">
                <a:solidFill>
                  <a:srgbClr val="333F50"/>
                </a:solidFill>
                <a:latin typeface="Arimo"/>
                <a:ea typeface="Arimo"/>
                <a:cs typeface="Arimo"/>
                <a:sym typeface="Arimo"/>
              </a:rPr>
              <a:t>环境下的容器化部署；对单体项目进行微服务拆分，根据业务功能将单体项目拆分成用户服务、视频服务、专栏服务、网关服务、设置服务五部分，并通过微服务接口实现数据库独立；依托</a:t>
            </a:r>
            <a:r>
              <a:rPr lang="en-US" altLang="zh-CN" sz="2000" dirty="0" err="1">
                <a:solidFill>
                  <a:srgbClr val="333F50"/>
                </a:solidFill>
                <a:latin typeface="Arimo"/>
                <a:ea typeface="Arimo"/>
                <a:cs typeface="Arimo"/>
                <a:sym typeface="Arimo"/>
              </a:rPr>
              <a:t>nacos</a:t>
            </a:r>
            <a:r>
              <a:rPr lang="zh-CN" altLang="en-US" sz="2000" dirty="0">
                <a:solidFill>
                  <a:srgbClr val="333F50"/>
                </a:solidFill>
                <a:latin typeface="Arimo"/>
                <a:ea typeface="Arimo"/>
                <a:cs typeface="Arimo"/>
                <a:sym typeface="Arimo"/>
              </a:rPr>
              <a:t>与</a:t>
            </a:r>
            <a:r>
              <a:rPr lang="en-US" altLang="zh-CN" sz="2000" dirty="0" err="1">
                <a:solidFill>
                  <a:srgbClr val="333F50"/>
                </a:solidFill>
                <a:latin typeface="Arimo"/>
                <a:ea typeface="Arimo"/>
                <a:cs typeface="Arimo"/>
                <a:sym typeface="Arimo"/>
              </a:rPr>
              <a:t>openfeign</a:t>
            </a:r>
            <a:r>
              <a:rPr lang="zh-CN" altLang="en-US" sz="2000" dirty="0">
                <a:solidFill>
                  <a:srgbClr val="333F50"/>
                </a:solidFill>
                <a:latin typeface="Arimo"/>
                <a:ea typeface="Arimo"/>
                <a:cs typeface="Arimo"/>
                <a:sym typeface="Arimo"/>
              </a:rPr>
              <a:t>实现负载均衡；依托华为云流水线技术服务，搭建代码源、代码检查、构建阶段、环境部署、代码部署发布五阶段的</a:t>
            </a:r>
            <a:r>
              <a:rPr lang="en-US" altLang="zh-CN" sz="2000" dirty="0">
                <a:solidFill>
                  <a:srgbClr val="333F50"/>
                </a:solidFill>
                <a:latin typeface="Arimo"/>
                <a:ea typeface="Arimo"/>
                <a:cs typeface="Arimo"/>
                <a:sym typeface="Arimo"/>
              </a:rPr>
              <a:t>CI/CD</a:t>
            </a:r>
            <a:r>
              <a:rPr lang="zh-CN" altLang="en-US" sz="2000" dirty="0">
                <a:solidFill>
                  <a:srgbClr val="333F50"/>
                </a:solidFill>
                <a:latin typeface="Arimo"/>
                <a:ea typeface="Arimo"/>
                <a:cs typeface="Arimo"/>
                <a:sym typeface="Arimo"/>
              </a:rPr>
              <a:t>技术；利用</a:t>
            </a:r>
            <a:r>
              <a:rPr lang="en-US" altLang="zh-CN" sz="2000" dirty="0">
                <a:solidFill>
                  <a:srgbClr val="333F50"/>
                </a:solidFill>
                <a:latin typeface="Arimo"/>
                <a:ea typeface="Arimo"/>
                <a:cs typeface="Arimo"/>
                <a:sym typeface="Arimo"/>
              </a:rPr>
              <a:t>Kubernetes</a:t>
            </a:r>
            <a:r>
              <a:rPr lang="zh-CN" altLang="en-US" sz="2000" dirty="0">
                <a:solidFill>
                  <a:srgbClr val="333F50"/>
                </a:solidFill>
                <a:latin typeface="Arimo"/>
                <a:ea typeface="Arimo"/>
                <a:cs typeface="Arimo"/>
                <a:sym typeface="Arimo"/>
              </a:rPr>
              <a:t>内置</a:t>
            </a:r>
            <a:r>
              <a:rPr lang="en-US" altLang="zh-CN" sz="2000" dirty="0">
                <a:solidFill>
                  <a:srgbClr val="333F50"/>
                </a:solidFill>
                <a:latin typeface="Arimo"/>
                <a:ea typeface="Arimo"/>
                <a:cs typeface="Arimo"/>
                <a:sym typeface="Arimo"/>
              </a:rPr>
              <a:t>Deployment</a:t>
            </a:r>
            <a:r>
              <a:rPr lang="zh-CN" altLang="en-US" sz="2000" dirty="0">
                <a:solidFill>
                  <a:srgbClr val="333F5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altLang="zh-CN" sz="2000" dirty="0">
                <a:solidFill>
                  <a:srgbClr val="333F50"/>
                </a:solidFill>
                <a:latin typeface="Arimo"/>
                <a:ea typeface="Arimo"/>
                <a:cs typeface="Arimo"/>
                <a:sym typeface="Arimo"/>
              </a:rPr>
              <a:t>HPA</a:t>
            </a:r>
            <a:r>
              <a:rPr lang="zh-CN" altLang="en-US" sz="2000" dirty="0">
                <a:solidFill>
                  <a:srgbClr val="333F50"/>
                </a:solidFill>
                <a:latin typeface="Arimo"/>
                <a:ea typeface="Arimo"/>
                <a:cs typeface="Arimo"/>
                <a:sym typeface="Arimo"/>
              </a:rPr>
              <a:t>技术实现自动扩缩容功能；分别进行压力测试体现微服务与自动扩缩容对项目性能的提升。</a:t>
            </a:r>
            <a:endParaRPr lang="en-US" altLang="zh-CN" sz="2000" dirty="0">
              <a:solidFill>
                <a:srgbClr val="333F50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2924036" y="4045506"/>
            <a:ext cx="4509135" cy="16671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92"/>
              </a:lnSpc>
            </a:pPr>
            <a:r>
              <a:rPr lang="zh-CN" altLang="en-US" sz="2400" dirty="0">
                <a:solidFill>
                  <a:srgbClr val="333F50"/>
                </a:solidFill>
                <a:latin typeface="Arimo"/>
                <a:ea typeface="Arimo"/>
                <a:cs typeface="Arimo"/>
                <a:sym typeface="Arimo"/>
              </a:rPr>
              <a:t>      依托华为云</a:t>
            </a:r>
            <a:r>
              <a:rPr lang="en-US" altLang="zh-CN" sz="2400" dirty="0">
                <a:solidFill>
                  <a:srgbClr val="333F50"/>
                </a:solidFill>
                <a:latin typeface="Arimo"/>
                <a:ea typeface="Arimo"/>
                <a:cs typeface="Arimo"/>
                <a:sym typeface="Arimo"/>
              </a:rPr>
              <a:t>Scrum</a:t>
            </a:r>
            <a:r>
              <a:rPr lang="zh-CN" altLang="en-US" sz="2400" dirty="0">
                <a:solidFill>
                  <a:srgbClr val="333F50"/>
                </a:solidFill>
                <a:latin typeface="Arimo"/>
                <a:ea typeface="Arimo"/>
                <a:cs typeface="Arimo"/>
                <a:sym typeface="Arimo"/>
              </a:rPr>
              <a:t>与看板实现敏捷开发项目管理；利用</a:t>
            </a:r>
            <a:r>
              <a:rPr lang="en-US" altLang="zh-CN" sz="2400" dirty="0">
                <a:solidFill>
                  <a:srgbClr val="333F50"/>
                </a:solidFill>
                <a:latin typeface="Arimo"/>
                <a:ea typeface="Arimo"/>
                <a:cs typeface="Arimo"/>
                <a:sym typeface="Arimo"/>
              </a:rPr>
              <a:t>Scrum</a:t>
            </a:r>
            <a:r>
              <a:rPr lang="zh-CN" altLang="en-US" sz="2400" dirty="0">
                <a:solidFill>
                  <a:srgbClr val="333F50"/>
                </a:solidFill>
                <a:latin typeface="Arimo"/>
                <a:ea typeface="Arimo"/>
                <a:cs typeface="Arimo"/>
                <a:sym typeface="Arimo"/>
              </a:rPr>
              <a:t>工作项与每日站会实现工作细分与详细管理；依托看板实现项目宏观统计与安排。</a:t>
            </a:r>
            <a:endParaRPr lang="en-US" sz="2400" dirty="0">
              <a:solidFill>
                <a:srgbClr val="333F50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8FC69F04-F12F-F0A8-42E8-F3401F704B53}"/>
              </a:ext>
            </a:extLst>
          </p:cNvPr>
          <p:cNvGrpSpPr/>
          <p:nvPr/>
        </p:nvGrpSpPr>
        <p:grpSpPr>
          <a:xfrm>
            <a:off x="645549" y="2416492"/>
            <a:ext cx="16886238" cy="4743038"/>
            <a:chOff x="637222" y="3199924"/>
            <a:chExt cx="16886238" cy="4743038"/>
          </a:xfrm>
        </p:grpSpPr>
        <p:sp>
          <p:nvSpPr>
            <p:cNvPr id="5" name="TextBox 5"/>
            <p:cNvSpPr txBox="1"/>
            <p:nvPr/>
          </p:nvSpPr>
          <p:spPr>
            <a:xfrm>
              <a:off x="1536065" y="3745231"/>
              <a:ext cx="3705860" cy="4087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59"/>
                </a:lnSpc>
              </a:pPr>
              <a:r>
                <a:rPr lang="zh-CN" altLang="en-US" sz="2799" spc="524" dirty="0">
                  <a:solidFill>
                    <a:srgbClr val="0D0D0D"/>
                  </a:solidFill>
                  <a:latin typeface="Arimo Bold"/>
                  <a:ea typeface="Arimo Bold"/>
                  <a:cs typeface="Arimo Bold"/>
                  <a:sym typeface="Arimo Bold"/>
                </a:rPr>
                <a:t>基本任务</a:t>
              </a:r>
              <a:endParaRPr lang="en-US" sz="2799" spc="524" dirty="0">
                <a:solidFill>
                  <a:srgbClr val="0D0D0D"/>
                </a:solidFill>
                <a:latin typeface="Arimo Bold"/>
                <a:ea typeface="Arimo Bold"/>
                <a:cs typeface="Arimo Bold"/>
                <a:sym typeface="Arimo Bold"/>
              </a:endParaRPr>
            </a:p>
          </p:txBody>
        </p:sp>
        <p:sp>
          <p:nvSpPr>
            <p:cNvPr id="7" name="Freeform 7"/>
            <p:cNvSpPr/>
            <p:nvPr/>
          </p:nvSpPr>
          <p:spPr>
            <a:xfrm>
              <a:off x="637222" y="3640932"/>
              <a:ext cx="704850" cy="665798"/>
            </a:xfrm>
            <a:custGeom>
              <a:avLst/>
              <a:gdLst/>
              <a:ahLst/>
              <a:cxnLst/>
              <a:rect l="l" t="t" r="r" b="b"/>
              <a:pathLst>
                <a:path w="704850" h="665798">
                  <a:moveTo>
                    <a:pt x="0" y="0"/>
                  </a:moveTo>
                  <a:lnTo>
                    <a:pt x="704850" y="0"/>
                  </a:lnTo>
                  <a:lnTo>
                    <a:pt x="704850" y="665798"/>
                  </a:lnTo>
                  <a:lnTo>
                    <a:pt x="0" y="6657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719" b="-719"/>
              </a:stretch>
            </a:blipFill>
          </p:spPr>
        </p:sp>
        <p:sp>
          <p:nvSpPr>
            <p:cNvPr id="8" name="AutoShape 8"/>
            <p:cNvSpPr/>
            <p:nvPr/>
          </p:nvSpPr>
          <p:spPr>
            <a:xfrm rot="5373309">
              <a:off x="3908043" y="5795963"/>
              <a:ext cx="4293999" cy="0"/>
            </a:xfrm>
            <a:prstGeom prst="line">
              <a:avLst/>
            </a:prstGeom>
            <a:ln w="19050" cap="rnd">
              <a:gradFill>
                <a:gsLst>
                  <a:gs pos="0">
                    <a:srgbClr val="302CD8">
                      <a:alpha val="100000"/>
                    </a:srgbClr>
                  </a:gs>
                  <a:gs pos="100000">
                    <a:srgbClr val="8DB3FF">
                      <a:alpha val="100000"/>
                    </a:srgbClr>
                  </a:gs>
                </a:gsLst>
                <a:lin ang="2699993"/>
              </a:gradFill>
              <a:prstDash val="solid"/>
              <a:headEnd type="none" w="sm" len="sm"/>
              <a:tailEnd type="none" w="sm" len="sm"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7680415" y="3331657"/>
              <a:ext cx="3705860" cy="4092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59"/>
                </a:lnSpc>
              </a:pPr>
              <a:r>
                <a:rPr lang="zh-CN" altLang="en-US" sz="2799" spc="524" dirty="0">
                  <a:solidFill>
                    <a:srgbClr val="0D0D0D"/>
                  </a:solidFill>
                  <a:latin typeface="Arimo Bold"/>
                  <a:ea typeface="Arimo Bold"/>
                  <a:cs typeface="Arimo Bold"/>
                  <a:sym typeface="Arimo Bold"/>
                </a:rPr>
                <a:t>进阶任务</a:t>
              </a:r>
              <a:endParaRPr lang="en-US" sz="2799" spc="524" dirty="0">
                <a:solidFill>
                  <a:srgbClr val="0D0D0D"/>
                </a:solidFill>
                <a:latin typeface="Arimo Bold"/>
                <a:ea typeface="Arimo Bold"/>
                <a:cs typeface="Arimo Bold"/>
                <a:sym typeface="Arimo Bold"/>
              </a:endParaRPr>
            </a:p>
          </p:txBody>
        </p:sp>
        <p:sp>
          <p:nvSpPr>
            <p:cNvPr id="11" name="Freeform 11"/>
            <p:cNvSpPr/>
            <p:nvPr/>
          </p:nvSpPr>
          <p:spPr>
            <a:xfrm>
              <a:off x="6781572" y="3199924"/>
              <a:ext cx="704850" cy="665798"/>
            </a:xfrm>
            <a:custGeom>
              <a:avLst/>
              <a:gdLst/>
              <a:ahLst/>
              <a:cxnLst/>
              <a:rect l="l" t="t" r="r" b="b"/>
              <a:pathLst>
                <a:path w="704850" h="665798">
                  <a:moveTo>
                    <a:pt x="0" y="0"/>
                  </a:moveTo>
                  <a:lnTo>
                    <a:pt x="704850" y="0"/>
                  </a:lnTo>
                  <a:lnTo>
                    <a:pt x="704850" y="665798"/>
                  </a:lnTo>
                  <a:lnTo>
                    <a:pt x="0" y="6657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719" b="-719"/>
              </a:stretch>
            </a:blipFill>
          </p:spPr>
        </p:sp>
        <p:sp>
          <p:nvSpPr>
            <p:cNvPr id="12" name="TextBox 12"/>
            <p:cNvSpPr txBox="1"/>
            <p:nvPr/>
          </p:nvSpPr>
          <p:spPr>
            <a:xfrm>
              <a:off x="13817600" y="3745231"/>
              <a:ext cx="3705860" cy="4092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59"/>
                </a:lnSpc>
              </a:pPr>
              <a:r>
                <a:rPr lang="zh-CN" altLang="en-US" sz="2799" spc="524" dirty="0">
                  <a:solidFill>
                    <a:srgbClr val="0D0D0D"/>
                  </a:solidFill>
                  <a:latin typeface="Arimo Bold"/>
                  <a:ea typeface="Arimo Bold"/>
                  <a:cs typeface="Arimo Bold"/>
                  <a:sym typeface="Arimo Bold"/>
                </a:rPr>
                <a:t>项目管理</a:t>
              </a:r>
              <a:endParaRPr lang="en-US" sz="2799" spc="524" dirty="0">
                <a:solidFill>
                  <a:srgbClr val="0D0D0D"/>
                </a:solidFill>
                <a:latin typeface="Arimo Bold"/>
                <a:ea typeface="Arimo Bold"/>
                <a:cs typeface="Arimo Bold"/>
                <a:sym typeface="Arimo Bold"/>
              </a:endParaRPr>
            </a:p>
          </p:txBody>
        </p:sp>
        <p:sp>
          <p:nvSpPr>
            <p:cNvPr id="14" name="Freeform 14"/>
            <p:cNvSpPr/>
            <p:nvPr/>
          </p:nvSpPr>
          <p:spPr>
            <a:xfrm>
              <a:off x="12918757" y="3640932"/>
              <a:ext cx="704850" cy="665798"/>
            </a:xfrm>
            <a:custGeom>
              <a:avLst/>
              <a:gdLst/>
              <a:ahLst/>
              <a:cxnLst/>
              <a:rect l="l" t="t" r="r" b="b"/>
              <a:pathLst>
                <a:path w="704850" h="665798">
                  <a:moveTo>
                    <a:pt x="0" y="0"/>
                  </a:moveTo>
                  <a:lnTo>
                    <a:pt x="704850" y="0"/>
                  </a:lnTo>
                  <a:lnTo>
                    <a:pt x="704850" y="665798"/>
                  </a:lnTo>
                  <a:lnTo>
                    <a:pt x="0" y="6657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719" b="-719"/>
              </a:stretch>
            </a:blipFill>
          </p:spPr>
        </p:sp>
        <p:sp>
          <p:nvSpPr>
            <p:cNvPr id="15" name="AutoShape 15"/>
            <p:cNvSpPr/>
            <p:nvPr/>
          </p:nvSpPr>
          <p:spPr>
            <a:xfrm rot="5373309">
              <a:off x="10048810" y="5795963"/>
              <a:ext cx="4293999" cy="0"/>
            </a:xfrm>
            <a:prstGeom prst="line">
              <a:avLst/>
            </a:prstGeom>
            <a:ln w="19050" cap="rnd">
              <a:gradFill>
                <a:gsLst>
                  <a:gs pos="0">
                    <a:srgbClr val="302CD8">
                      <a:alpha val="100000"/>
                    </a:srgbClr>
                  </a:gs>
                  <a:gs pos="100000">
                    <a:srgbClr val="8DB3FF">
                      <a:alpha val="100000"/>
                    </a:srgbClr>
                  </a:gs>
                </a:gsLst>
                <a:lin ang="2699993"/>
              </a:gra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16" name="Group 16"/>
          <p:cNvGrpSpPr/>
          <p:nvPr/>
        </p:nvGrpSpPr>
        <p:grpSpPr>
          <a:xfrm>
            <a:off x="637222" y="1498282"/>
            <a:ext cx="16976408" cy="571500"/>
            <a:chOff x="0" y="0"/>
            <a:chExt cx="22635210" cy="762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22635211" cy="762000"/>
            </a:xfrm>
            <a:custGeom>
              <a:avLst/>
              <a:gdLst/>
              <a:ahLst/>
              <a:cxnLst/>
              <a:rect l="l" t="t" r="r" b="b"/>
              <a:pathLst>
                <a:path w="22635211" h="762000">
                  <a:moveTo>
                    <a:pt x="0" y="0"/>
                  </a:moveTo>
                  <a:lnTo>
                    <a:pt x="22635211" y="0"/>
                  </a:lnTo>
                  <a:lnTo>
                    <a:pt x="22635211" y="762000"/>
                  </a:lnTo>
                  <a:lnTo>
                    <a:pt x="0" y="762000"/>
                  </a:lnTo>
                  <a:close/>
                </a:path>
              </a:pathLst>
            </a:custGeom>
            <a:solidFill>
              <a:srgbClr val="EDF1F8"/>
            </a:solidFill>
          </p:spPr>
        </p:sp>
      </p:grpSp>
      <p:sp>
        <p:nvSpPr>
          <p:cNvPr id="18" name="TextBox 18"/>
          <p:cNvSpPr txBox="1"/>
          <p:nvPr/>
        </p:nvSpPr>
        <p:spPr>
          <a:xfrm>
            <a:off x="875030" y="1631156"/>
            <a:ext cx="16648430" cy="264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60"/>
              </a:lnSpc>
            </a:pPr>
            <a:r>
              <a:rPr lang="zh-CN" altLang="en-US" sz="1800" b="1" spc="450" dirty="0">
                <a:solidFill>
                  <a:srgbClr val="212154"/>
                </a:solidFill>
                <a:latin typeface="Arimo"/>
                <a:ea typeface="Arimo"/>
                <a:cs typeface="Arimo"/>
                <a:sym typeface="Arimo"/>
              </a:rPr>
              <a:t>依托敏捷开发的项目管理流程，完成单体项目的容器化部署与微服务拆分，通过云原生特性实现项目性能提升</a:t>
            </a:r>
            <a:endParaRPr lang="en-US" sz="1800" b="1" spc="450" dirty="0">
              <a:solidFill>
                <a:srgbClr val="212154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9" name="AutoShape 19"/>
          <p:cNvSpPr/>
          <p:nvPr/>
        </p:nvSpPr>
        <p:spPr>
          <a:xfrm>
            <a:off x="567690" y="1227772"/>
            <a:ext cx="508160" cy="0"/>
          </a:xfrm>
          <a:prstGeom prst="line">
            <a:avLst/>
          </a:prstGeom>
          <a:ln w="38100" cap="flat">
            <a:solidFill>
              <a:srgbClr val="302CD8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E666A7D3-5AB2-64DD-4C57-40AA63616F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32" y="7584876"/>
            <a:ext cx="2550082" cy="2333973"/>
          </a:xfrm>
          <a:prstGeom prst="flowChartConnector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5D87CDF6-D43F-B94F-1287-EFFF92875CF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852" b="97037" l="10000" r="92593">
                        <a14:foregroundMark x1="51481" y1="17037" x2="51481" y2="17037"/>
                        <a14:foregroundMark x1="53704" y1="7037" x2="53704" y2="7037"/>
                        <a14:foregroundMark x1="10000" y1="37037" x2="10000" y2="37037"/>
                        <a14:foregroundMark x1="36296" y1="54815" x2="36296" y2="54815"/>
                        <a14:foregroundMark x1="53704" y1="57407" x2="53704" y2="57407"/>
                        <a14:foregroundMark x1="67778" y1="55185" x2="67778" y2="55185"/>
                        <a14:foregroundMark x1="53333" y1="59259" x2="41111" y2="60370"/>
                        <a14:foregroundMark x1="27407" y1="40370" x2="45556" y2="71481"/>
                        <a14:foregroundMark x1="71852" y1="34074" x2="57037" y2="64815"/>
                        <a14:foregroundMark x1="57037" y1="64815" x2="55185" y2="66667"/>
                        <a14:foregroundMark x1="68519" y1="39630" x2="71481" y2="57407"/>
                        <a14:foregroundMark x1="70741" y1="50000" x2="73704" y2="59630"/>
                        <a14:foregroundMark x1="48519" y1="1852" x2="48519" y2="1852"/>
                        <a14:foregroundMark x1="92593" y1="46296" x2="92593" y2="46296"/>
                        <a14:foregroundMark x1="53704" y1="90370" x2="53704" y2="90370"/>
                        <a14:foregroundMark x1="54444" y1="97037" x2="54444" y2="97037"/>
                        <a14:foregroundMark x1="31111" y1="59259" x2="31111" y2="592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58926" y="7678266"/>
            <a:ext cx="1702520" cy="1702520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B338CE4B-AEBB-0841-2F7E-43EE4DC4050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56983" y1="49500" x2="56983" y2="49500"/>
                        <a14:foregroundMark x1="83240" y1="45000" x2="83240" y2="450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307317" y="7401580"/>
            <a:ext cx="2133599" cy="2383909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2EC360C3-1656-3A19-8FB4-4A1436315DF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>
                        <a14:foregroundMark x1="18313" y1="48819" x2="18313" y2="48819"/>
                        <a14:foregroundMark x1="31325" y1="47638" x2="31325" y2="47638"/>
                        <a14:foregroundMark x1="73494" y1="48819" x2="73494" y2="4881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86215" y="7781411"/>
            <a:ext cx="2781677" cy="1702520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423EEA4A-0B3A-C08A-74B4-F4B4E3753DB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>
                        <a14:foregroundMark x1="19501" y1="74812" x2="19501" y2="74812"/>
                        <a14:foregroundMark x1="26984" y1="71429" x2="26984" y2="71429"/>
                        <a14:foregroundMark x1="33787" y1="70677" x2="33787" y2="70677"/>
                        <a14:foregroundMark x1="41043" y1="72556" x2="41043" y2="72556"/>
                        <a14:foregroundMark x1="49206" y1="72556" x2="49206" y2="72556"/>
                        <a14:foregroundMark x1="58957" y1="74812" x2="58957" y2="74812"/>
                        <a14:foregroundMark x1="61905" y1="74060" x2="61905" y2="74060"/>
                        <a14:foregroundMark x1="71202" y1="71429" x2="71202" y2="71429"/>
                        <a14:foregroundMark x1="77551" y1="72180" x2="77551" y2="72180"/>
                        <a14:foregroundMark x1="85261" y1="72932" x2="85261" y2="7293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363910" y="7446971"/>
            <a:ext cx="4200525" cy="2533650"/>
          </a:xfrm>
          <a:prstGeom prst="rect">
            <a:avLst/>
          </a:prstGeom>
        </p:spPr>
      </p:pic>
      <p:sp>
        <p:nvSpPr>
          <p:cNvPr id="29" name="TextBox 13">
            <a:extLst>
              <a:ext uri="{FF2B5EF4-FFF2-40B4-BE49-F238E27FC236}">
                <a16:creationId xmlns:a16="http://schemas.microsoft.com/office/drawing/2014/main" id="{B1034731-92B6-DCC9-7F0A-5A45AE191DB3}"/>
              </a:ext>
            </a:extLst>
          </p:cNvPr>
          <p:cNvSpPr txBox="1"/>
          <p:nvPr/>
        </p:nvSpPr>
        <p:spPr>
          <a:xfrm>
            <a:off x="696984" y="4043215"/>
            <a:ext cx="4509135" cy="23339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92"/>
              </a:lnSpc>
            </a:pPr>
            <a:r>
              <a:rPr lang="zh-CN" altLang="en-US" sz="2400" dirty="0">
                <a:solidFill>
                  <a:srgbClr val="333F50"/>
                </a:solidFill>
                <a:latin typeface="Arimo"/>
                <a:ea typeface="Arimo"/>
                <a:cs typeface="Arimo"/>
                <a:sym typeface="Arimo"/>
              </a:rPr>
              <a:t>        通过本地</a:t>
            </a:r>
            <a:r>
              <a:rPr lang="en-US" altLang="zh-CN" sz="2400" dirty="0">
                <a:solidFill>
                  <a:srgbClr val="333F50"/>
                </a:solidFill>
                <a:latin typeface="Arimo"/>
                <a:ea typeface="Arimo"/>
                <a:cs typeface="Arimo"/>
                <a:sym typeface="Arimo"/>
              </a:rPr>
              <a:t>Docker Desktop</a:t>
            </a:r>
            <a:r>
              <a:rPr lang="zh-CN" altLang="en-US" sz="2400" dirty="0">
                <a:solidFill>
                  <a:srgbClr val="333F50"/>
                </a:solidFill>
                <a:latin typeface="Arimo"/>
                <a:ea typeface="Arimo"/>
                <a:cs typeface="Arimo"/>
                <a:sym typeface="Arimo"/>
              </a:rPr>
              <a:t>，实现软件工程基础课程项目代码到本地</a:t>
            </a:r>
            <a:r>
              <a:rPr lang="en-US" altLang="zh-CN" sz="2400" dirty="0">
                <a:solidFill>
                  <a:srgbClr val="333F50"/>
                </a:solidFill>
                <a:latin typeface="Arimo"/>
                <a:ea typeface="Arimo"/>
                <a:cs typeface="Arimo"/>
                <a:sym typeface="Arimo"/>
              </a:rPr>
              <a:t>Kubernetes</a:t>
            </a:r>
            <a:r>
              <a:rPr lang="zh-CN" altLang="en-US" sz="2400" dirty="0">
                <a:solidFill>
                  <a:srgbClr val="333F50"/>
                </a:solidFill>
                <a:latin typeface="Arimo"/>
                <a:ea typeface="Arimo"/>
                <a:cs typeface="Arimo"/>
                <a:sym typeface="Arimo"/>
              </a:rPr>
              <a:t>环境的部署，利用包管理工具进行</a:t>
            </a:r>
            <a:r>
              <a:rPr lang="en-US" altLang="zh-CN" sz="2400" dirty="0">
                <a:solidFill>
                  <a:srgbClr val="333F50"/>
                </a:solidFill>
                <a:latin typeface="Arimo"/>
                <a:ea typeface="Arimo"/>
                <a:cs typeface="Arimo"/>
                <a:sym typeface="Arimo"/>
              </a:rPr>
              <a:t>Controller</a:t>
            </a:r>
            <a:r>
              <a:rPr lang="zh-CN" altLang="en-US" sz="2400" dirty="0">
                <a:solidFill>
                  <a:srgbClr val="333F50"/>
                </a:solidFill>
                <a:latin typeface="Arimo"/>
                <a:ea typeface="Arimo"/>
                <a:cs typeface="Arimo"/>
                <a:sym typeface="Arimo"/>
              </a:rPr>
              <a:t>层的本地单元测试，实现项目在本地的代码拉取、项目构建、</a:t>
            </a:r>
            <a:r>
              <a:rPr lang="en-US" altLang="zh-CN" sz="2400" dirty="0" err="1">
                <a:solidFill>
                  <a:srgbClr val="333F50"/>
                </a:solidFill>
                <a:latin typeface="Arimo"/>
                <a:ea typeface="Arimo"/>
                <a:cs typeface="Arimo"/>
                <a:sym typeface="Arimo"/>
              </a:rPr>
              <a:t>Apifox</a:t>
            </a:r>
            <a:r>
              <a:rPr lang="zh-CN" altLang="en-US" sz="2400" dirty="0">
                <a:solidFill>
                  <a:srgbClr val="333F50"/>
                </a:solidFill>
                <a:latin typeface="Arimo"/>
                <a:ea typeface="Arimo"/>
                <a:cs typeface="Arimo"/>
                <a:sym typeface="Arimo"/>
              </a:rPr>
              <a:t>集成测试并部署。</a:t>
            </a:r>
            <a:endParaRPr lang="en-US" sz="2400" dirty="0">
              <a:solidFill>
                <a:srgbClr val="333F50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pic>
        <p:nvPicPr>
          <p:cNvPr id="31" name="图片 30">
            <a:extLst>
              <a:ext uri="{FF2B5EF4-FFF2-40B4-BE49-F238E27FC236}">
                <a16:creationId xmlns:a16="http://schemas.microsoft.com/office/drawing/2014/main" id="{0BABF38D-A276-7D5E-3C1E-D03AB47458CC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6888" y="7634374"/>
            <a:ext cx="1918319" cy="1918319"/>
          </a:xfrm>
          <a:prstGeom prst="flowChartConnector">
            <a:avLst/>
          </a:prstGeom>
        </p:spPr>
      </p:pic>
    </p:spTree>
    <p:extLst>
      <p:ext uri="{BB962C8B-B14F-4D97-AF65-F5344CB8AC3E}">
        <p14:creationId xmlns:p14="http://schemas.microsoft.com/office/powerpoint/2010/main" val="39991238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405572" y="571024"/>
            <a:ext cx="16117888" cy="5783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97"/>
              </a:lnSpc>
            </a:pPr>
            <a:r>
              <a:rPr lang="zh-CN" altLang="en-US" sz="3997" spc="500" dirty="0">
                <a:solidFill>
                  <a:srgbClr val="262626"/>
                </a:solidFill>
                <a:latin typeface="Arimo Bold"/>
                <a:ea typeface="Arimo Bold"/>
                <a:cs typeface="Arimo Bold"/>
                <a:sym typeface="Arimo Bold"/>
              </a:rPr>
              <a:t>分工</a:t>
            </a:r>
            <a:endParaRPr lang="en-US" sz="3997" spc="500" dirty="0">
              <a:solidFill>
                <a:srgbClr val="262626"/>
              </a:solidFill>
              <a:latin typeface="Arimo Bold"/>
              <a:ea typeface="Arimo Bold"/>
              <a:cs typeface="Arimo Bold"/>
              <a:sym typeface="Arimo 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567690" y="552450"/>
            <a:ext cx="656272" cy="6276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>
                <a:solidFill>
                  <a:srgbClr val="302CD8"/>
                </a:solidFill>
                <a:latin typeface="Arimo Bold"/>
                <a:ea typeface="Arimo Bold"/>
                <a:cs typeface="Arimo Bold"/>
                <a:sym typeface="Arimo Bold"/>
              </a:rPr>
              <a:t>01</a:t>
            </a:r>
          </a:p>
        </p:txBody>
      </p:sp>
      <p:sp>
        <p:nvSpPr>
          <p:cNvPr id="5" name="AutoShape 5"/>
          <p:cNvSpPr/>
          <p:nvPr/>
        </p:nvSpPr>
        <p:spPr>
          <a:xfrm>
            <a:off x="567690" y="1227772"/>
            <a:ext cx="508160" cy="0"/>
          </a:xfrm>
          <a:prstGeom prst="line">
            <a:avLst/>
          </a:prstGeom>
          <a:ln w="38100" cap="flat">
            <a:solidFill>
              <a:srgbClr val="302CD8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" name="Group 6"/>
          <p:cNvGrpSpPr/>
          <p:nvPr/>
        </p:nvGrpSpPr>
        <p:grpSpPr>
          <a:xfrm>
            <a:off x="1339215" y="1518407"/>
            <a:ext cx="7131368" cy="3625094"/>
            <a:chOff x="0" y="0"/>
            <a:chExt cx="9508490" cy="400558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9508490" cy="4005580"/>
            </a:xfrm>
            <a:custGeom>
              <a:avLst/>
              <a:gdLst/>
              <a:ahLst/>
              <a:cxnLst/>
              <a:rect l="l" t="t" r="r" b="b"/>
              <a:pathLst>
                <a:path w="9508490" h="4005580">
                  <a:moveTo>
                    <a:pt x="0" y="0"/>
                  </a:moveTo>
                  <a:lnTo>
                    <a:pt x="9508490" y="0"/>
                  </a:lnTo>
                  <a:lnTo>
                    <a:pt x="9508490" y="4005580"/>
                  </a:lnTo>
                  <a:lnTo>
                    <a:pt x="0" y="4005580"/>
                  </a:lnTo>
                  <a:close/>
                </a:path>
              </a:pathLst>
            </a:custGeom>
            <a:solidFill>
              <a:srgbClr val="EDF1F8"/>
            </a:solidFill>
          </p:spPr>
        </p:sp>
      </p:grpSp>
      <p:sp>
        <p:nvSpPr>
          <p:cNvPr id="8" name="TextBox 8"/>
          <p:cNvSpPr txBox="1"/>
          <p:nvPr/>
        </p:nvSpPr>
        <p:spPr>
          <a:xfrm>
            <a:off x="2268474" y="1811406"/>
            <a:ext cx="5688647" cy="4092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zh-CN" altLang="en-US" sz="2799" spc="524" dirty="0">
                <a:solidFill>
                  <a:srgbClr val="302CD8"/>
                </a:solidFill>
                <a:latin typeface="Arimo Bold"/>
                <a:ea typeface="Arimo Bold"/>
                <a:cs typeface="Arimo Bold"/>
                <a:sym typeface="Arimo Bold"/>
              </a:rPr>
              <a:t>郑慕函</a:t>
            </a:r>
            <a:endParaRPr lang="en-US" sz="2799" spc="524" dirty="0">
              <a:solidFill>
                <a:srgbClr val="302CD8"/>
              </a:solidFill>
              <a:latin typeface="Arimo Bold"/>
              <a:ea typeface="Arimo Bold"/>
              <a:cs typeface="Arimo Bold"/>
              <a:sym typeface="Arimo Bold"/>
            </a:endParaRPr>
          </a:p>
        </p:txBody>
      </p:sp>
      <p:sp>
        <p:nvSpPr>
          <p:cNvPr id="9" name="Freeform 9"/>
          <p:cNvSpPr/>
          <p:nvPr/>
        </p:nvSpPr>
        <p:spPr>
          <a:xfrm>
            <a:off x="745427" y="1163125"/>
            <a:ext cx="1523047" cy="1330642"/>
          </a:xfrm>
          <a:custGeom>
            <a:avLst/>
            <a:gdLst/>
            <a:ahLst/>
            <a:cxnLst/>
            <a:rect l="l" t="t" r="r" b="b"/>
            <a:pathLst>
              <a:path w="1523047" h="1330642">
                <a:moveTo>
                  <a:pt x="0" y="0"/>
                </a:moveTo>
                <a:lnTo>
                  <a:pt x="1523047" y="0"/>
                </a:lnTo>
                <a:lnTo>
                  <a:pt x="1523047" y="1330642"/>
                </a:lnTo>
                <a:lnTo>
                  <a:pt x="0" y="133064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3" b="-23"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2050415" y="2515107"/>
            <a:ext cx="5918517" cy="23339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592"/>
              </a:lnSpc>
            </a:pPr>
            <a:r>
              <a:rPr lang="zh-CN" altLang="en-US" sz="2400" b="1" dirty="0">
                <a:solidFill>
                  <a:srgbClr val="333F50"/>
                </a:solidFill>
                <a:latin typeface="Arimo"/>
                <a:ea typeface="Arimo"/>
                <a:cs typeface="Arimo"/>
                <a:sym typeface="Arimo"/>
              </a:rPr>
              <a:t>基本任务</a:t>
            </a:r>
            <a:r>
              <a:rPr lang="zh-CN" altLang="en-US" sz="2400" dirty="0">
                <a:solidFill>
                  <a:srgbClr val="333F50"/>
                </a:solidFill>
                <a:latin typeface="Arimo"/>
                <a:ea typeface="Arimo"/>
                <a:cs typeface="Arimo"/>
                <a:sym typeface="Arimo"/>
              </a:rPr>
              <a:t>：</a:t>
            </a:r>
            <a:r>
              <a:rPr lang="zh-CN" altLang="en-US" sz="2200" dirty="0">
                <a:solidFill>
                  <a:srgbClr val="333F50"/>
                </a:solidFill>
                <a:latin typeface="Arimo"/>
                <a:ea typeface="Arimo"/>
                <a:cs typeface="Arimo"/>
                <a:sym typeface="Arimo"/>
              </a:rPr>
              <a:t>单体系统单元测试用例的编写、测试并根据测试结果修改完善项目代码；</a:t>
            </a:r>
            <a:r>
              <a:rPr lang="en-US" altLang="zh-CN" sz="2200" dirty="0" err="1">
                <a:solidFill>
                  <a:srgbClr val="333F50"/>
                </a:solidFill>
                <a:latin typeface="Arimo"/>
                <a:ea typeface="Arimo"/>
                <a:cs typeface="Arimo"/>
                <a:sym typeface="Arimo"/>
              </a:rPr>
              <a:t>Apifox</a:t>
            </a:r>
            <a:r>
              <a:rPr lang="zh-CN" altLang="en-US" sz="2200" dirty="0">
                <a:solidFill>
                  <a:srgbClr val="333F50"/>
                </a:solidFill>
                <a:latin typeface="Arimo"/>
                <a:ea typeface="Arimo"/>
                <a:cs typeface="Arimo"/>
                <a:sym typeface="Arimo"/>
              </a:rPr>
              <a:t>导入与集成测试编写测试；</a:t>
            </a:r>
            <a:r>
              <a:rPr lang="en-US" altLang="zh-CN" sz="2200" dirty="0">
                <a:solidFill>
                  <a:srgbClr val="333F50"/>
                </a:solidFill>
                <a:latin typeface="Arimo"/>
                <a:ea typeface="Arimo"/>
                <a:cs typeface="Arimo"/>
                <a:sym typeface="Arimo"/>
              </a:rPr>
              <a:t>git action CI/CD</a:t>
            </a:r>
            <a:r>
              <a:rPr lang="zh-CN" altLang="en-US" sz="2200" dirty="0">
                <a:solidFill>
                  <a:srgbClr val="333F50"/>
                </a:solidFill>
                <a:latin typeface="Arimo"/>
                <a:ea typeface="Arimo"/>
                <a:cs typeface="Arimo"/>
                <a:sym typeface="Arimo"/>
              </a:rPr>
              <a:t>编写</a:t>
            </a:r>
            <a:endParaRPr lang="en-US" altLang="zh-CN" sz="2200" dirty="0">
              <a:solidFill>
                <a:srgbClr val="333F50"/>
              </a:solidFill>
              <a:latin typeface="Arimo"/>
              <a:ea typeface="Arimo"/>
              <a:cs typeface="Arimo"/>
              <a:sym typeface="Arimo"/>
            </a:endParaRPr>
          </a:p>
          <a:p>
            <a:pPr algn="just">
              <a:lnSpc>
                <a:spcPts val="2592"/>
              </a:lnSpc>
            </a:pPr>
            <a:r>
              <a:rPr lang="zh-CN" altLang="en-US" sz="2400" b="1" dirty="0">
                <a:solidFill>
                  <a:srgbClr val="333F50"/>
                </a:solidFill>
                <a:latin typeface="Arimo"/>
                <a:ea typeface="Arimo"/>
                <a:cs typeface="Arimo"/>
                <a:sym typeface="Arimo"/>
              </a:rPr>
              <a:t>进阶任务：</a:t>
            </a:r>
            <a:r>
              <a:rPr lang="zh-CN" altLang="en-US" sz="2200" dirty="0">
                <a:solidFill>
                  <a:srgbClr val="333F50"/>
                </a:solidFill>
                <a:latin typeface="Arimo"/>
                <a:ea typeface="Arimo"/>
                <a:cs typeface="Arimo"/>
                <a:sym typeface="Arimo"/>
              </a:rPr>
              <a:t>对后端代码与数据库进行微服务拆分与功能测试；利用</a:t>
            </a:r>
            <a:r>
              <a:rPr lang="en-US" altLang="zh-CN" sz="2200" dirty="0" err="1">
                <a:solidFill>
                  <a:srgbClr val="333F50"/>
                </a:solidFill>
                <a:latin typeface="Arimo"/>
                <a:ea typeface="Arimo"/>
                <a:cs typeface="Arimo"/>
                <a:sym typeface="Arimo"/>
              </a:rPr>
              <a:t>nacos</a:t>
            </a:r>
            <a:r>
              <a:rPr lang="zh-CN" altLang="en-US" sz="2200" dirty="0">
                <a:solidFill>
                  <a:srgbClr val="333F50"/>
                </a:solidFill>
                <a:latin typeface="Arimo"/>
                <a:ea typeface="Arimo"/>
                <a:cs typeface="Arimo"/>
                <a:sym typeface="Arimo"/>
              </a:rPr>
              <a:t>与</a:t>
            </a:r>
            <a:r>
              <a:rPr lang="en-US" altLang="zh-CN" sz="2200" dirty="0" err="1">
                <a:solidFill>
                  <a:srgbClr val="333F50"/>
                </a:solidFill>
                <a:latin typeface="Arimo"/>
                <a:ea typeface="Arimo"/>
                <a:cs typeface="Arimo"/>
                <a:sym typeface="Arimo"/>
              </a:rPr>
              <a:t>openfeign</a:t>
            </a:r>
            <a:r>
              <a:rPr lang="zh-CN" altLang="en-US" sz="2200" dirty="0">
                <a:solidFill>
                  <a:srgbClr val="333F50"/>
                </a:solidFill>
                <a:latin typeface="Arimo"/>
                <a:ea typeface="Arimo"/>
                <a:cs typeface="Arimo"/>
                <a:sym typeface="Arimo"/>
              </a:rPr>
              <a:t>实现负载均衡性能要求；规划网络分发服务并整合前后端代码；服务降级熔断实现</a:t>
            </a:r>
            <a:endParaRPr lang="en-US" altLang="zh-CN" sz="2200" dirty="0">
              <a:solidFill>
                <a:srgbClr val="333F50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grpSp>
        <p:nvGrpSpPr>
          <p:cNvPr id="11" name="Group 11"/>
          <p:cNvGrpSpPr/>
          <p:nvPr/>
        </p:nvGrpSpPr>
        <p:grpSpPr>
          <a:xfrm>
            <a:off x="9695498" y="1518405"/>
            <a:ext cx="7131368" cy="3625095"/>
            <a:chOff x="0" y="0"/>
            <a:chExt cx="9508490" cy="400558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9508490" cy="4005580"/>
            </a:xfrm>
            <a:custGeom>
              <a:avLst/>
              <a:gdLst/>
              <a:ahLst/>
              <a:cxnLst/>
              <a:rect l="l" t="t" r="r" b="b"/>
              <a:pathLst>
                <a:path w="9508490" h="4005580">
                  <a:moveTo>
                    <a:pt x="0" y="0"/>
                  </a:moveTo>
                  <a:lnTo>
                    <a:pt x="9508490" y="0"/>
                  </a:lnTo>
                  <a:lnTo>
                    <a:pt x="9508490" y="4005580"/>
                  </a:lnTo>
                  <a:lnTo>
                    <a:pt x="0" y="4005580"/>
                  </a:lnTo>
                  <a:close/>
                </a:path>
              </a:pathLst>
            </a:custGeom>
            <a:solidFill>
              <a:srgbClr val="EDF1F8"/>
            </a:solidFill>
          </p:spPr>
        </p:sp>
      </p:grpSp>
      <p:sp>
        <p:nvSpPr>
          <p:cNvPr id="13" name="TextBox 13"/>
          <p:cNvSpPr txBox="1"/>
          <p:nvPr/>
        </p:nvSpPr>
        <p:spPr>
          <a:xfrm>
            <a:off x="10634060" y="1811406"/>
            <a:ext cx="5688647" cy="4092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zh-CN" altLang="en-US" sz="2799" spc="524" dirty="0">
                <a:solidFill>
                  <a:srgbClr val="302CD8"/>
                </a:solidFill>
                <a:latin typeface="Arimo Bold"/>
                <a:ea typeface="Arimo Bold"/>
                <a:cs typeface="Arimo Bold"/>
                <a:sym typeface="Arimo Bold"/>
              </a:rPr>
              <a:t>彭欣阳</a:t>
            </a:r>
            <a:endParaRPr lang="en-US" sz="2799" spc="524" dirty="0">
              <a:solidFill>
                <a:srgbClr val="302CD8"/>
              </a:solidFill>
              <a:latin typeface="Arimo Bold"/>
              <a:ea typeface="Arimo Bold"/>
              <a:cs typeface="Arimo Bold"/>
              <a:sym typeface="Arimo Bold"/>
            </a:endParaRPr>
          </a:p>
        </p:txBody>
      </p:sp>
      <p:sp>
        <p:nvSpPr>
          <p:cNvPr id="14" name="Freeform 14"/>
          <p:cNvSpPr/>
          <p:nvPr/>
        </p:nvSpPr>
        <p:spPr>
          <a:xfrm>
            <a:off x="9087802" y="1208277"/>
            <a:ext cx="1523047" cy="1330642"/>
          </a:xfrm>
          <a:custGeom>
            <a:avLst/>
            <a:gdLst/>
            <a:ahLst/>
            <a:cxnLst/>
            <a:rect l="l" t="t" r="r" b="b"/>
            <a:pathLst>
              <a:path w="1523047" h="1330642">
                <a:moveTo>
                  <a:pt x="0" y="0"/>
                </a:moveTo>
                <a:lnTo>
                  <a:pt x="1523048" y="0"/>
                </a:lnTo>
                <a:lnTo>
                  <a:pt x="1523048" y="1330642"/>
                </a:lnTo>
                <a:lnTo>
                  <a:pt x="0" y="133064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3" b="-23"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10634060" y="2487895"/>
            <a:ext cx="6052470" cy="23339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592"/>
              </a:lnSpc>
            </a:pPr>
            <a:r>
              <a:rPr lang="zh-CN" altLang="en-US" sz="2400" b="1" dirty="0">
                <a:solidFill>
                  <a:srgbClr val="333F50"/>
                </a:solidFill>
                <a:latin typeface="Arimo"/>
                <a:ea typeface="Arimo"/>
                <a:cs typeface="Arimo"/>
                <a:sym typeface="Arimo"/>
              </a:rPr>
              <a:t>基本任务：</a:t>
            </a:r>
            <a:r>
              <a:rPr lang="zh-CN" altLang="en-US" sz="2200" dirty="0">
                <a:solidFill>
                  <a:srgbClr val="333F50"/>
                </a:solidFill>
                <a:latin typeface="Arimo"/>
                <a:ea typeface="Arimo"/>
                <a:cs typeface="Arimo"/>
                <a:sym typeface="Arimo"/>
              </a:rPr>
              <a:t>项目前后端代码</a:t>
            </a:r>
            <a:r>
              <a:rPr lang="en-US" altLang="zh-CN" sz="2200" dirty="0">
                <a:solidFill>
                  <a:srgbClr val="333F50"/>
                </a:solidFill>
                <a:latin typeface="Arimo"/>
                <a:ea typeface="Arimo"/>
                <a:cs typeface="Arimo"/>
                <a:sym typeface="Arimo"/>
              </a:rPr>
              <a:t>docker</a:t>
            </a:r>
            <a:r>
              <a:rPr lang="zh-CN" altLang="en-US" sz="2200" dirty="0">
                <a:solidFill>
                  <a:srgbClr val="333F50"/>
                </a:solidFill>
                <a:latin typeface="Arimo"/>
                <a:ea typeface="Arimo"/>
                <a:cs typeface="Arimo"/>
                <a:sym typeface="Arimo"/>
              </a:rPr>
              <a:t>容器化本地部署；单体系统单元测试用例的编写、测试并根据测试结果修改完善项目代码；集成测试编写测试</a:t>
            </a:r>
            <a:endParaRPr lang="en-US" altLang="zh-CN" sz="2200" dirty="0">
              <a:solidFill>
                <a:srgbClr val="333F50"/>
              </a:solidFill>
              <a:latin typeface="Arimo"/>
              <a:ea typeface="Arimo"/>
              <a:cs typeface="Arimo"/>
              <a:sym typeface="Arimo"/>
            </a:endParaRPr>
          </a:p>
          <a:p>
            <a:pPr algn="just">
              <a:lnSpc>
                <a:spcPts val="2592"/>
              </a:lnSpc>
            </a:pPr>
            <a:r>
              <a:rPr lang="zh-CN" altLang="en-US" sz="2400" b="1" dirty="0">
                <a:solidFill>
                  <a:srgbClr val="333F50"/>
                </a:solidFill>
                <a:latin typeface="Arimo"/>
                <a:ea typeface="Arimo"/>
                <a:cs typeface="Arimo"/>
                <a:sym typeface="Arimo"/>
              </a:rPr>
              <a:t>进阶任务：</a:t>
            </a:r>
            <a:r>
              <a:rPr lang="zh-CN" altLang="en-US" sz="2200" dirty="0">
                <a:solidFill>
                  <a:srgbClr val="333F50"/>
                </a:solidFill>
                <a:latin typeface="Arimo"/>
                <a:ea typeface="Arimo"/>
                <a:cs typeface="Arimo"/>
                <a:sym typeface="Arimo"/>
              </a:rPr>
              <a:t>对后端代码与数据库进行微服务拆分与功能测试；利用</a:t>
            </a:r>
            <a:r>
              <a:rPr lang="en-US" altLang="zh-CN" sz="2200" dirty="0" err="1">
                <a:solidFill>
                  <a:srgbClr val="333F50"/>
                </a:solidFill>
                <a:latin typeface="Arimo"/>
                <a:ea typeface="Arimo"/>
                <a:cs typeface="Arimo"/>
                <a:sym typeface="Arimo"/>
              </a:rPr>
              <a:t>nacos</a:t>
            </a:r>
            <a:r>
              <a:rPr lang="zh-CN" altLang="en-US" sz="2200" dirty="0">
                <a:solidFill>
                  <a:srgbClr val="333F50"/>
                </a:solidFill>
                <a:latin typeface="Arimo"/>
                <a:ea typeface="Arimo"/>
                <a:cs typeface="Arimo"/>
                <a:sym typeface="Arimo"/>
              </a:rPr>
              <a:t>与</a:t>
            </a:r>
            <a:r>
              <a:rPr lang="en-US" altLang="zh-CN" sz="2200" dirty="0" err="1">
                <a:solidFill>
                  <a:srgbClr val="333F50"/>
                </a:solidFill>
                <a:latin typeface="Arimo"/>
                <a:ea typeface="Arimo"/>
                <a:cs typeface="Arimo"/>
                <a:sym typeface="Arimo"/>
              </a:rPr>
              <a:t>openfeign</a:t>
            </a:r>
            <a:r>
              <a:rPr lang="zh-CN" altLang="en-US" sz="2200" dirty="0">
                <a:solidFill>
                  <a:srgbClr val="333F50"/>
                </a:solidFill>
                <a:latin typeface="Arimo"/>
                <a:ea typeface="Arimo"/>
                <a:cs typeface="Arimo"/>
                <a:sym typeface="Arimo"/>
              </a:rPr>
              <a:t>实现负载均衡性能要求；规划网络分发服务并整合前后端代码；服务降级熔断实现</a:t>
            </a:r>
            <a:endParaRPr lang="en-US" altLang="zh-CN" sz="2200" dirty="0">
              <a:solidFill>
                <a:srgbClr val="333F50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1339215" y="5700712"/>
            <a:ext cx="7131368" cy="3709988"/>
            <a:chOff x="0" y="0"/>
            <a:chExt cx="9508490" cy="400558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9508490" cy="4005580"/>
            </a:xfrm>
            <a:custGeom>
              <a:avLst/>
              <a:gdLst/>
              <a:ahLst/>
              <a:cxnLst/>
              <a:rect l="l" t="t" r="r" b="b"/>
              <a:pathLst>
                <a:path w="9508490" h="4005580">
                  <a:moveTo>
                    <a:pt x="0" y="0"/>
                  </a:moveTo>
                  <a:lnTo>
                    <a:pt x="9508490" y="0"/>
                  </a:lnTo>
                  <a:lnTo>
                    <a:pt x="9508490" y="4005580"/>
                  </a:lnTo>
                  <a:lnTo>
                    <a:pt x="0" y="4005580"/>
                  </a:lnTo>
                  <a:close/>
                </a:path>
              </a:pathLst>
            </a:custGeom>
            <a:solidFill>
              <a:srgbClr val="EDF1F8"/>
            </a:solidFill>
          </p:spPr>
        </p:sp>
      </p:grpSp>
      <p:sp>
        <p:nvSpPr>
          <p:cNvPr id="18" name="TextBox 18"/>
          <p:cNvSpPr txBox="1"/>
          <p:nvPr/>
        </p:nvSpPr>
        <p:spPr>
          <a:xfrm>
            <a:off x="2261235" y="6069731"/>
            <a:ext cx="5688647" cy="4092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zh-CN" altLang="en-US" sz="2799" spc="524" dirty="0">
                <a:solidFill>
                  <a:srgbClr val="302CD8"/>
                </a:solidFill>
                <a:latin typeface="Arimo Bold"/>
                <a:ea typeface="Arimo Bold"/>
                <a:cs typeface="Arimo Bold"/>
                <a:sym typeface="Arimo Bold"/>
              </a:rPr>
              <a:t>何家天</a:t>
            </a:r>
            <a:endParaRPr lang="en-US" sz="2799" spc="524" dirty="0">
              <a:solidFill>
                <a:srgbClr val="302CD8"/>
              </a:solidFill>
              <a:latin typeface="Arimo Bold"/>
              <a:ea typeface="Arimo Bold"/>
              <a:cs typeface="Arimo Bold"/>
              <a:sym typeface="Arimo Bold"/>
            </a:endParaRPr>
          </a:p>
        </p:txBody>
      </p:sp>
      <p:sp>
        <p:nvSpPr>
          <p:cNvPr id="19" name="Freeform 19"/>
          <p:cNvSpPr/>
          <p:nvPr/>
        </p:nvSpPr>
        <p:spPr>
          <a:xfrm>
            <a:off x="731520" y="5345430"/>
            <a:ext cx="1523047" cy="1330643"/>
          </a:xfrm>
          <a:custGeom>
            <a:avLst/>
            <a:gdLst/>
            <a:ahLst/>
            <a:cxnLst/>
            <a:rect l="l" t="t" r="r" b="b"/>
            <a:pathLst>
              <a:path w="1523047" h="1330643">
                <a:moveTo>
                  <a:pt x="0" y="0"/>
                </a:moveTo>
                <a:lnTo>
                  <a:pt x="1523047" y="0"/>
                </a:lnTo>
                <a:lnTo>
                  <a:pt x="1523047" y="1330643"/>
                </a:lnTo>
                <a:lnTo>
                  <a:pt x="0" y="133064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3" b="-23"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1905000" y="6834292"/>
            <a:ext cx="6209348" cy="20005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592"/>
              </a:lnSpc>
            </a:pPr>
            <a:r>
              <a:rPr lang="zh-CN" altLang="en-US" sz="2400" b="1" dirty="0">
                <a:solidFill>
                  <a:srgbClr val="333F50"/>
                </a:solidFill>
                <a:latin typeface="Arimo"/>
                <a:ea typeface="Arimo"/>
                <a:cs typeface="Arimo"/>
                <a:sym typeface="Arimo"/>
              </a:rPr>
              <a:t>基本任务</a:t>
            </a:r>
            <a:r>
              <a:rPr lang="zh-CN" altLang="en-US" sz="2200" dirty="0">
                <a:solidFill>
                  <a:srgbClr val="333F50"/>
                </a:solidFill>
                <a:latin typeface="Arimo"/>
                <a:ea typeface="Arimo"/>
                <a:cs typeface="Arimo"/>
                <a:sym typeface="Arimo"/>
              </a:rPr>
              <a:t>：针对小学期新任务需求更新完善前端代码，进行前后端代码整合；单体系统单元测试用例的编写、测试并根据测试结果修改完善项目代码</a:t>
            </a:r>
            <a:endParaRPr lang="en-US" altLang="zh-CN" sz="2200" dirty="0">
              <a:solidFill>
                <a:srgbClr val="333F50"/>
              </a:solidFill>
              <a:latin typeface="Arimo"/>
              <a:ea typeface="Arimo"/>
              <a:cs typeface="Arimo"/>
              <a:sym typeface="Arimo"/>
            </a:endParaRPr>
          </a:p>
          <a:p>
            <a:pPr algn="just">
              <a:lnSpc>
                <a:spcPts val="2592"/>
              </a:lnSpc>
            </a:pPr>
            <a:r>
              <a:rPr lang="zh-CN" altLang="en-US" sz="2400" b="1" dirty="0">
                <a:solidFill>
                  <a:srgbClr val="333F50"/>
                </a:solidFill>
                <a:latin typeface="Arimo"/>
                <a:ea typeface="Arimo"/>
                <a:cs typeface="Arimo"/>
                <a:sym typeface="Arimo"/>
              </a:rPr>
              <a:t>进阶任务</a:t>
            </a:r>
            <a:r>
              <a:rPr lang="zh-CN" altLang="en-US" sz="2200" dirty="0">
                <a:solidFill>
                  <a:srgbClr val="333F50"/>
                </a:solidFill>
                <a:latin typeface="Arimo"/>
                <a:ea typeface="Arimo"/>
                <a:cs typeface="Arimo"/>
                <a:sym typeface="Arimo"/>
              </a:rPr>
              <a:t>：服务器上项目的</a:t>
            </a:r>
            <a:r>
              <a:rPr lang="en-US" altLang="zh-CN" sz="2200" dirty="0">
                <a:solidFill>
                  <a:srgbClr val="333F50"/>
                </a:solidFill>
                <a:latin typeface="Arimo"/>
                <a:ea typeface="Arimo"/>
                <a:cs typeface="Arimo"/>
                <a:sym typeface="Arimo"/>
              </a:rPr>
              <a:t>Kubernetes</a:t>
            </a:r>
            <a:r>
              <a:rPr lang="zh-CN" altLang="en-US" sz="2200" dirty="0">
                <a:solidFill>
                  <a:srgbClr val="333F50"/>
                </a:solidFill>
                <a:latin typeface="Arimo"/>
                <a:ea typeface="Arimo"/>
                <a:cs typeface="Arimo"/>
                <a:sym typeface="Arimo"/>
              </a:rPr>
              <a:t>部署；针对单体项目与微服务项目进行相同接口的压力测试；配置</a:t>
            </a:r>
            <a:r>
              <a:rPr lang="en-US" altLang="zh-CN" sz="2200" dirty="0">
                <a:solidFill>
                  <a:srgbClr val="333F50"/>
                </a:solidFill>
                <a:latin typeface="Arimo"/>
                <a:ea typeface="Arimo"/>
                <a:cs typeface="Arimo"/>
                <a:sym typeface="Arimo"/>
              </a:rPr>
              <a:t>HPA</a:t>
            </a:r>
            <a:r>
              <a:rPr lang="zh-CN" altLang="en-US" sz="2200" dirty="0">
                <a:solidFill>
                  <a:srgbClr val="333F50"/>
                </a:solidFill>
                <a:latin typeface="Arimo"/>
                <a:ea typeface="Arimo"/>
                <a:cs typeface="Arimo"/>
                <a:sym typeface="Arimo"/>
              </a:rPr>
              <a:t>自动扩缩容功能并进行压力测试验证</a:t>
            </a:r>
            <a:endParaRPr lang="en-US" sz="2200" dirty="0">
              <a:solidFill>
                <a:srgbClr val="333F50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grpSp>
        <p:nvGrpSpPr>
          <p:cNvPr id="21" name="Group 21"/>
          <p:cNvGrpSpPr/>
          <p:nvPr/>
        </p:nvGrpSpPr>
        <p:grpSpPr>
          <a:xfrm>
            <a:off x="9695498" y="5700712"/>
            <a:ext cx="7449502" cy="3709988"/>
            <a:chOff x="0" y="0"/>
            <a:chExt cx="9508490" cy="400558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9508490" cy="4005580"/>
            </a:xfrm>
            <a:custGeom>
              <a:avLst/>
              <a:gdLst/>
              <a:ahLst/>
              <a:cxnLst/>
              <a:rect l="l" t="t" r="r" b="b"/>
              <a:pathLst>
                <a:path w="9508490" h="4005580">
                  <a:moveTo>
                    <a:pt x="0" y="0"/>
                  </a:moveTo>
                  <a:lnTo>
                    <a:pt x="9508490" y="0"/>
                  </a:lnTo>
                  <a:lnTo>
                    <a:pt x="9508490" y="4005580"/>
                  </a:lnTo>
                  <a:lnTo>
                    <a:pt x="0" y="4005580"/>
                  </a:lnTo>
                  <a:close/>
                </a:path>
              </a:pathLst>
            </a:custGeom>
            <a:solidFill>
              <a:srgbClr val="EDF1F8"/>
            </a:solidFill>
          </p:spPr>
        </p:sp>
      </p:grpSp>
      <p:sp>
        <p:nvSpPr>
          <p:cNvPr id="23" name="TextBox 23"/>
          <p:cNvSpPr txBox="1"/>
          <p:nvPr/>
        </p:nvSpPr>
        <p:spPr>
          <a:xfrm>
            <a:off x="10610849" y="6069731"/>
            <a:ext cx="5688647" cy="4092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zh-CN" altLang="en-US" sz="2799" spc="524" dirty="0">
                <a:solidFill>
                  <a:srgbClr val="302CD8"/>
                </a:solidFill>
                <a:latin typeface="Arimo Bold"/>
                <a:ea typeface="Arimo Bold"/>
                <a:cs typeface="Arimo Bold"/>
                <a:sym typeface="Arimo Bold"/>
              </a:rPr>
              <a:t>高铭</a:t>
            </a:r>
            <a:endParaRPr lang="en-US" sz="2799" spc="524" dirty="0">
              <a:solidFill>
                <a:srgbClr val="302CD8"/>
              </a:solidFill>
              <a:latin typeface="Arimo Bold"/>
              <a:ea typeface="Arimo Bold"/>
              <a:cs typeface="Arimo Bold"/>
              <a:sym typeface="Arimo Bold"/>
            </a:endParaRPr>
          </a:p>
        </p:txBody>
      </p:sp>
      <p:sp>
        <p:nvSpPr>
          <p:cNvPr id="24" name="Freeform 24"/>
          <p:cNvSpPr/>
          <p:nvPr/>
        </p:nvSpPr>
        <p:spPr>
          <a:xfrm>
            <a:off x="9087802" y="5345430"/>
            <a:ext cx="1523047" cy="1330643"/>
          </a:xfrm>
          <a:custGeom>
            <a:avLst/>
            <a:gdLst/>
            <a:ahLst/>
            <a:cxnLst/>
            <a:rect l="l" t="t" r="r" b="b"/>
            <a:pathLst>
              <a:path w="1523047" h="1330643">
                <a:moveTo>
                  <a:pt x="0" y="0"/>
                </a:moveTo>
                <a:lnTo>
                  <a:pt x="1523048" y="0"/>
                </a:lnTo>
                <a:lnTo>
                  <a:pt x="1523048" y="1330643"/>
                </a:lnTo>
                <a:lnTo>
                  <a:pt x="0" y="133064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3" b="-23"/>
            </a:stretch>
          </a:blipFill>
        </p:spPr>
      </p:sp>
      <p:sp>
        <p:nvSpPr>
          <p:cNvPr id="25" name="TextBox 25"/>
          <p:cNvSpPr txBox="1"/>
          <p:nvPr/>
        </p:nvSpPr>
        <p:spPr>
          <a:xfrm>
            <a:off x="10634060" y="6848028"/>
            <a:ext cx="6052470" cy="20005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592"/>
              </a:lnSpc>
            </a:pPr>
            <a:r>
              <a:rPr lang="zh-CN" altLang="en-US" sz="2400" b="1" dirty="0">
                <a:solidFill>
                  <a:srgbClr val="333F50"/>
                </a:solidFill>
                <a:latin typeface="Arimo"/>
                <a:ea typeface="Arimo"/>
                <a:cs typeface="Arimo"/>
                <a:sym typeface="Arimo"/>
              </a:rPr>
              <a:t>基本任务</a:t>
            </a:r>
            <a:r>
              <a:rPr lang="zh-CN" altLang="en-US" sz="2200" dirty="0">
                <a:solidFill>
                  <a:srgbClr val="333F50"/>
                </a:solidFill>
                <a:latin typeface="Arimo"/>
                <a:ea typeface="Arimo"/>
                <a:cs typeface="Arimo"/>
                <a:sym typeface="Arimo"/>
              </a:rPr>
              <a:t>：针对小学期新任务需求更新完善前端代码，进行前端代码整合；本地容器化项目的</a:t>
            </a:r>
            <a:r>
              <a:rPr lang="en-US" altLang="zh-CN" sz="2200" dirty="0">
                <a:solidFill>
                  <a:srgbClr val="333F50"/>
                </a:solidFill>
                <a:latin typeface="Arimo"/>
                <a:ea typeface="Arimo"/>
                <a:cs typeface="Arimo"/>
                <a:sym typeface="Arimo"/>
              </a:rPr>
              <a:t>Kubernetes</a:t>
            </a:r>
            <a:r>
              <a:rPr lang="zh-CN" altLang="en-US" sz="2200" dirty="0">
                <a:solidFill>
                  <a:srgbClr val="333F50"/>
                </a:solidFill>
                <a:latin typeface="Arimo"/>
                <a:ea typeface="Arimo"/>
                <a:cs typeface="Arimo"/>
                <a:sym typeface="Arimo"/>
              </a:rPr>
              <a:t>部署；单体系统集成测试运行与统计</a:t>
            </a:r>
            <a:endParaRPr lang="en-US" altLang="zh-CN" sz="2200" dirty="0">
              <a:solidFill>
                <a:srgbClr val="333F50"/>
              </a:solidFill>
              <a:latin typeface="Arimo"/>
              <a:ea typeface="Arimo"/>
              <a:cs typeface="Arimo"/>
              <a:sym typeface="Arimo"/>
            </a:endParaRPr>
          </a:p>
          <a:p>
            <a:pPr algn="just">
              <a:lnSpc>
                <a:spcPts val="2592"/>
              </a:lnSpc>
            </a:pPr>
            <a:r>
              <a:rPr lang="zh-CN" altLang="en-US" sz="2400" b="1" dirty="0">
                <a:solidFill>
                  <a:srgbClr val="333F50"/>
                </a:solidFill>
                <a:latin typeface="Arimo"/>
                <a:ea typeface="Arimo"/>
                <a:cs typeface="Arimo"/>
                <a:sym typeface="Arimo"/>
              </a:rPr>
              <a:t>进阶任务</a:t>
            </a:r>
            <a:r>
              <a:rPr lang="zh-CN" altLang="en-US" sz="2200" dirty="0">
                <a:solidFill>
                  <a:srgbClr val="333F50"/>
                </a:solidFill>
                <a:latin typeface="Arimo"/>
                <a:ea typeface="Arimo"/>
                <a:cs typeface="Arimo"/>
                <a:sym typeface="Arimo"/>
              </a:rPr>
              <a:t>：依托单体项目进行</a:t>
            </a:r>
            <a:r>
              <a:rPr lang="en-US" altLang="zh-CN" sz="2200" dirty="0">
                <a:solidFill>
                  <a:srgbClr val="333F50"/>
                </a:solidFill>
                <a:latin typeface="Arimo"/>
                <a:ea typeface="Arimo"/>
                <a:cs typeface="Arimo"/>
                <a:sym typeface="Arimo"/>
              </a:rPr>
              <a:t>ECS</a:t>
            </a:r>
            <a:r>
              <a:rPr lang="zh-CN" altLang="en-US" sz="2200" dirty="0">
                <a:solidFill>
                  <a:srgbClr val="333F50"/>
                </a:solidFill>
                <a:latin typeface="Arimo"/>
                <a:ea typeface="Arimo"/>
                <a:cs typeface="Arimo"/>
                <a:sym typeface="Arimo"/>
              </a:rPr>
              <a:t>服务器配置与云端部署；微服务流水线设计，实现微服务版本控制、自动化构建与依托</a:t>
            </a:r>
            <a:r>
              <a:rPr lang="en-US" altLang="zh-CN" sz="2200" dirty="0">
                <a:solidFill>
                  <a:srgbClr val="333F50"/>
                </a:solidFill>
                <a:latin typeface="Arimo"/>
                <a:ea typeface="Arimo"/>
                <a:cs typeface="Arimo"/>
                <a:sym typeface="Arimo"/>
              </a:rPr>
              <a:t>docker</a:t>
            </a:r>
            <a:r>
              <a:rPr lang="zh-CN" altLang="en-US" sz="2200" dirty="0">
                <a:solidFill>
                  <a:srgbClr val="333F50"/>
                </a:solidFill>
                <a:latin typeface="Arimo"/>
                <a:ea typeface="Arimo"/>
                <a:cs typeface="Arimo"/>
                <a:sym typeface="Arimo"/>
              </a:rPr>
              <a:t>的远程部署</a:t>
            </a:r>
            <a:endParaRPr lang="en-US" sz="2200" dirty="0">
              <a:solidFill>
                <a:srgbClr val="333F50"/>
              </a:solidFill>
              <a:latin typeface="Arimo"/>
              <a:ea typeface="Arimo"/>
              <a:cs typeface="Arimo"/>
              <a:sym typeface="Arimo"/>
            </a:endParaRPr>
          </a:p>
        </p:txBody>
      </p:sp>
    </p:spTree>
    <p:extLst>
      <p:ext uri="{BB962C8B-B14F-4D97-AF65-F5344CB8AC3E}">
        <p14:creationId xmlns:p14="http://schemas.microsoft.com/office/powerpoint/2010/main" val="35402536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405572" y="571024"/>
            <a:ext cx="16117888" cy="5791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97"/>
              </a:lnSpc>
            </a:pPr>
            <a:r>
              <a:rPr lang="zh-CN" altLang="en-US" sz="3997" spc="500" dirty="0">
                <a:solidFill>
                  <a:srgbClr val="262626"/>
                </a:solidFill>
                <a:latin typeface="Arimo Bold"/>
                <a:ea typeface="Arimo Bold"/>
                <a:cs typeface="Arimo Bold"/>
                <a:sym typeface="Arimo Bold"/>
              </a:rPr>
              <a:t>完成情况</a:t>
            </a:r>
            <a:endParaRPr lang="en-US" sz="3997" spc="500" dirty="0">
              <a:solidFill>
                <a:srgbClr val="262626"/>
              </a:solidFill>
              <a:latin typeface="Arimo Bold"/>
              <a:ea typeface="Arimo Bold"/>
              <a:cs typeface="Arimo Bold"/>
              <a:sym typeface="Arimo 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567690" y="552450"/>
            <a:ext cx="656272" cy="571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>
                <a:solidFill>
                  <a:srgbClr val="302CD8"/>
                </a:solidFill>
                <a:latin typeface="Arimo Bold"/>
                <a:ea typeface="Arimo Bold"/>
                <a:cs typeface="Arimo Bold"/>
                <a:sym typeface="Arimo Bold"/>
              </a:rPr>
              <a:t>01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4100486" y="4229100"/>
            <a:ext cx="12573976" cy="1664305"/>
            <a:chOff x="0" y="0"/>
            <a:chExt cx="16765302" cy="221907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6765397" cy="2219198"/>
            </a:xfrm>
            <a:custGeom>
              <a:avLst/>
              <a:gdLst/>
              <a:ahLst/>
              <a:cxnLst/>
              <a:rect l="l" t="t" r="r" b="b"/>
              <a:pathLst>
                <a:path w="16765397" h="2219198">
                  <a:moveTo>
                    <a:pt x="16765270" y="1109599"/>
                  </a:moveTo>
                  <a:cubicBezTo>
                    <a:pt x="16765270" y="496824"/>
                    <a:pt x="16268573" y="0"/>
                    <a:pt x="15655671" y="0"/>
                  </a:cubicBezTo>
                  <a:lnTo>
                    <a:pt x="1109599" y="0"/>
                  </a:lnTo>
                  <a:cubicBezTo>
                    <a:pt x="496697" y="0"/>
                    <a:pt x="0" y="496697"/>
                    <a:pt x="0" y="1109599"/>
                  </a:cubicBezTo>
                  <a:cubicBezTo>
                    <a:pt x="0" y="1722501"/>
                    <a:pt x="496697" y="2219198"/>
                    <a:pt x="1109599" y="2219198"/>
                  </a:cubicBezTo>
                  <a:lnTo>
                    <a:pt x="15655798" y="2219198"/>
                  </a:lnTo>
                  <a:cubicBezTo>
                    <a:pt x="16268573" y="2219198"/>
                    <a:pt x="16765397" y="1722501"/>
                    <a:pt x="16765397" y="1109599"/>
                  </a:cubicBezTo>
                  <a:close/>
                </a:path>
              </a:pathLst>
            </a:custGeom>
            <a:gradFill rotWithShape="1">
              <a:gsLst>
                <a:gs pos="0">
                  <a:srgbClr val="E0EBFF">
                    <a:alpha val="100000"/>
                  </a:srgbClr>
                </a:gs>
                <a:gs pos="100000">
                  <a:srgbClr val="F9F9FF">
                    <a:alpha val="100000"/>
                  </a:srgbClr>
                </a:gs>
              </a:gsLst>
              <a:lin ang="2700000"/>
            </a:gradFill>
          </p:spPr>
        </p:sp>
      </p:grpSp>
      <p:sp>
        <p:nvSpPr>
          <p:cNvPr id="7" name="TextBox 7"/>
          <p:cNvSpPr txBox="1"/>
          <p:nvPr/>
        </p:nvSpPr>
        <p:spPr>
          <a:xfrm>
            <a:off x="5803923" y="4474545"/>
            <a:ext cx="4787877" cy="410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39"/>
              </a:lnSpc>
            </a:pPr>
            <a:r>
              <a:rPr lang="zh-CN" altLang="en-US" sz="2699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未全部完成任务</a:t>
            </a:r>
            <a:endParaRPr lang="en-US" sz="2699" dirty="0">
              <a:solidFill>
                <a:srgbClr val="000000"/>
              </a:solidFill>
              <a:latin typeface="Arimo Bold"/>
              <a:ea typeface="Arimo Bold"/>
              <a:cs typeface="Arimo Bold"/>
              <a:sym typeface="Arimo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5803626" y="4960320"/>
            <a:ext cx="9900285" cy="5628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03"/>
              </a:lnSpc>
            </a:pPr>
            <a:r>
              <a:rPr lang="zh-CN" altLang="en-US" sz="1599" dirty="0">
                <a:solidFill>
                  <a:srgbClr val="262626"/>
                </a:solidFill>
                <a:latin typeface="Arimo"/>
                <a:ea typeface="Arimo"/>
                <a:cs typeface="Arimo"/>
                <a:sym typeface="Arimo"/>
              </a:rPr>
              <a:t>进阶任务：微服务流水线部署</a:t>
            </a:r>
            <a:endParaRPr lang="en-US" altLang="zh-CN" sz="1599" dirty="0">
              <a:solidFill>
                <a:srgbClr val="262626"/>
              </a:solidFill>
              <a:latin typeface="Arimo"/>
              <a:ea typeface="Arimo"/>
              <a:cs typeface="Arimo"/>
              <a:sym typeface="Arimo"/>
            </a:endParaRPr>
          </a:p>
          <a:p>
            <a:pPr algn="l">
              <a:lnSpc>
                <a:spcPts val="2303"/>
              </a:lnSpc>
            </a:pPr>
            <a:r>
              <a:rPr lang="zh-CN" altLang="en-US" sz="1599" dirty="0">
                <a:solidFill>
                  <a:srgbClr val="262626"/>
                </a:solidFill>
                <a:latin typeface="Arimo"/>
                <a:ea typeface="Arimo"/>
                <a:cs typeface="Arimo"/>
                <a:sym typeface="Arimo"/>
              </a:rPr>
              <a:t>进阶任务：云原生特性测试</a:t>
            </a:r>
            <a:endParaRPr lang="en-US" sz="1599" dirty="0">
              <a:solidFill>
                <a:srgbClr val="262626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grpSp>
        <p:nvGrpSpPr>
          <p:cNvPr id="9" name="Group 9"/>
          <p:cNvGrpSpPr/>
          <p:nvPr/>
        </p:nvGrpSpPr>
        <p:grpSpPr>
          <a:xfrm>
            <a:off x="4652916" y="4721164"/>
            <a:ext cx="695406" cy="695403"/>
            <a:chOff x="0" y="0"/>
            <a:chExt cx="927208" cy="92720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927100" cy="927100"/>
            </a:xfrm>
            <a:custGeom>
              <a:avLst/>
              <a:gdLst/>
              <a:ahLst/>
              <a:cxnLst/>
              <a:rect l="l" t="t" r="r" b="b"/>
              <a:pathLst>
                <a:path w="927100" h="927100">
                  <a:moveTo>
                    <a:pt x="0" y="463550"/>
                  </a:moveTo>
                  <a:cubicBezTo>
                    <a:pt x="0" y="207518"/>
                    <a:pt x="207518" y="0"/>
                    <a:pt x="463550" y="0"/>
                  </a:cubicBezTo>
                  <a:cubicBezTo>
                    <a:pt x="719582" y="0"/>
                    <a:pt x="927100" y="207518"/>
                    <a:pt x="927100" y="463550"/>
                  </a:cubicBezTo>
                  <a:cubicBezTo>
                    <a:pt x="927100" y="719582"/>
                    <a:pt x="719582" y="927100"/>
                    <a:pt x="463550" y="927100"/>
                  </a:cubicBezTo>
                  <a:cubicBezTo>
                    <a:pt x="207518" y="927100"/>
                    <a:pt x="0" y="719582"/>
                    <a:pt x="0" y="463550"/>
                  </a:cubicBezTo>
                  <a:close/>
                </a:path>
              </a:pathLst>
            </a:custGeom>
            <a:gradFill rotWithShape="1">
              <a:gsLst>
                <a:gs pos="0">
                  <a:srgbClr val="302CD8">
                    <a:alpha val="100000"/>
                  </a:srgbClr>
                </a:gs>
                <a:gs pos="100000">
                  <a:srgbClr val="8DB3FF">
                    <a:alpha val="100000"/>
                  </a:srgbClr>
                </a:gs>
              </a:gsLst>
              <a:lin ang="2699993"/>
            </a:gradFill>
          </p:spPr>
        </p:sp>
      </p:grpSp>
      <p:sp>
        <p:nvSpPr>
          <p:cNvPr id="11" name="Freeform 11"/>
          <p:cNvSpPr/>
          <p:nvPr/>
        </p:nvSpPr>
        <p:spPr>
          <a:xfrm>
            <a:off x="4849739" y="4955706"/>
            <a:ext cx="301762" cy="226320"/>
          </a:xfrm>
          <a:custGeom>
            <a:avLst/>
            <a:gdLst/>
            <a:ahLst/>
            <a:cxnLst/>
            <a:rect l="l" t="t" r="r" b="b"/>
            <a:pathLst>
              <a:path w="301762" h="226320">
                <a:moveTo>
                  <a:pt x="0" y="0"/>
                </a:moveTo>
                <a:lnTo>
                  <a:pt x="301762" y="0"/>
                </a:lnTo>
                <a:lnTo>
                  <a:pt x="301762" y="226320"/>
                </a:lnTo>
                <a:lnTo>
                  <a:pt x="0" y="22632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12" name="Group 12"/>
          <p:cNvGrpSpPr/>
          <p:nvPr/>
        </p:nvGrpSpPr>
        <p:grpSpPr>
          <a:xfrm>
            <a:off x="1494516" y="2289582"/>
            <a:ext cx="15179946" cy="1664305"/>
            <a:chOff x="0" y="0"/>
            <a:chExt cx="20239928" cy="2219074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0239989" cy="2219198"/>
            </a:xfrm>
            <a:custGeom>
              <a:avLst/>
              <a:gdLst/>
              <a:ahLst/>
              <a:cxnLst/>
              <a:rect l="l" t="t" r="r" b="b"/>
              <a:pathLst>
                <a:path w="20239989" h="2219198">
                  <a:moveTo>
                    <a:pt x="20239989" y="1109599"/>
                  </a:moveTo>
                  <a:cubicBezTo>
                    <a:pt x="20239989" y="496824"/>
                    <a:pt x="19743293" y="0"/>
                    <a:pt x="19130390" y="0"/>
                  </a:cubicBezTo>
                  <a:lnTo>
                    <a:pt x="1109599" y="0"/>
                  </a:lnTo>
                  <a:cubicBezTo>
                    <a:pt x="496697" y="0"/>
                    <a:pt x="0" y="496697"/>
                    <a:pt x="0" y="1109599"/>
                  </a:cubicBezTo>
                  <a:cubicBezTo>
                    <a:pt x="0" y="1722501"/>
                    <a:pt x="496697" y="2219198"/>
                    <a:pt x="1109599" y="2219198"/>
                  </a:cubicBezTo>
                  <a:lnTo>
                    <a:pt x="19130390" y="2219198"/>
                  </a:lnTo>
                  <a:cubicBezTo>
                    <a:pt x="19743165" y="2219198"/>
                    <a:pt x="20239989" y="1722501"/>
                    <a:pt x="20239989" y="1109599"/>
                  </a:cubicBezTo>
                  <a:close/>
                </a:path>
              </a:pathLst>
            </a:custGeom>
            <a:gradFill rotWithShape="1">
              <a:gsLst>
                <a:gs pos="0">
                  <a:srgbClr val="E0EBFF">
                    <a:alpha val="100000"/>
                  </a:srgbClr>
                </a:gs>
                <a:gs pos="100000">
                  <a:srgbClr val="F9F9FF">
                    <a:alpha val="100000"/>
                  </a:srgbClr>
                </a:gs>
              </a:gsLst>
              <a:lin ang="10800000"/>
            </a:gradFill>
          </p:spPr>
        </p:sp>
      </p:grpSp>
      <p:sp>
        <p:nvSpPr>
          <p:cNvPr id="14" name="TextBox 14"/>
          <p:cNvSpPr txBox="1"/>
          <p:nvPr/>
        </p:nvSpPr>
        <p:spPr>
          <a:xfrm>
            <a:off x="3207111" y="2983954"/>
            <a:ext cx="12496800" cy="5628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03"/>
              </a:lnSpc>
            </a:pPr>
            <a:r>
              <a:rPr lang="zh-CN" altLang="en-US" sz="1599" dirty="0">
                <a:solidFill>
                  <a:srgbClr val="262626"/>
                </a:solidFill>
                <a:latin typeface="Arimo"/>
                <a:ea typeface="Arimo"/>
                <a:cs typeface="Arimo"/>
                <a:sym typeface="Arimo"/>
              </a:rPr>
              <a:t>基本任务全部任务要求</a:t>
            </a:r>
            <a:endParaRPr lang="en-US" altLang="zh-CN" sz="1599" dirty="0">
              <a:solidFill>
                <a:srgbClr val="262626"/>
              </a:solidFill>
              <a:latin typeface="Arimo"/>
              <a:ea typeface="Arimo"/>
              <a:cs typeface="Arimo"/>
              <a:sym typeface="Arimo"/>
            </a:endParaRPr>
          </a:p>
          <a:p>
            <a:pPr algn="l">
              <a:lnSpc>
                <a:spcPts val="2303"/>
              </a:lnSpc>
            </a:pPr>
            <a:r>
              <a:rPr lang="zh-CN" altLang="en-US" sz="1599" dirty="0">
                <a:solidFill>
                  <a:srgbClr val="262626"/>
                </a:solidFill>
                <a:latin typeface="Arimo"/>
                <a:ea typeface="Arimo"/>
                <a:cs typeface="Arimo"/>
                <a:sym typeface="Arimo"/>
              </a:rPr>
              <a:t>进阶任务：单体系统微服务化</a:t>
            </a:r>
            <a:endParaRPr lang="en-US" sz="1599" dirty="0">
              <a:solidFill>
                <a:srgbClr val="262626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3207411" y="2499908"/>
            <a:ext cx="5241264" cy="410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39"/>
              </a:lnSpc>
            </a:pPr>
            <a:r>
              <a:rPr lang="zh-CN" altLang="en-US" sz="2699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已完成任务</a:t>
            </a:r>
            <a:endParaRPr lang="en-US" sz="2699" dirty="0">
              <a:solidFill>
                <a:srgbClr val="000000"/>
              </a:solidFill>
              <a:latin typeface="Arimo Bold"/>
              <a:ea typeface="Arimo Bold"/>
              <a:cs typeface="Arimo Bold"/>
              <a:sym typeface="Arimo Bold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1957542" y="2774032"/>
            <a:ext cx="695406" cy="695403"/>
            <a:chOff x="0" y="0"/>
            <a:chExt cx="927208" cy="927204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927100" cy="927100"/>
            </a:xfrm>
            <a:custGeom>
              <a:avLst/>
              <a:gdLst/>
              <a:ahLst/>
              <a:cxnLst/>
              <a:rect l="l" t="t" r="r" b="b"/>
              <a:pathLst>
                <a:path w="927100" h="927100">
                  <a:moveTo>
                    <a:pt x="0" y="463550"/>
                  </a:moveTo>
                  <a:cubicBezTo>
                    <a:pt x="0" y="207518"/>
                    <a:pt x="207518" y="0"/>
                    <a:pt x="463550" y="0"/>
                  </a:cubicBezTo>
                  <a:cubicBezTo>
                    <a:pt x="719582" y="0"/>
                    <a:pt x="927100" y="207518"/>
                    <a:pt x="927100" y="463550"/>
                  </a:cubicBezTo>
                  <a:cubicBezTo>
                    <a:pt x="927100" y="719582"/>
                    <a:pt x="719582" y="927100"/>
                    <a:pt x="463550" y="927100"/>
                  </a:cubicBezTo>
                  <a:cubicBezTo>
                    <a:pt x="207518" y="927100"/>
                    <a:pt x="0" y="719582"/>
                    <a:pt x="0" y="463550"/>
                  </a:cubicBezTo>
                  <a:close/>
                </a:path>
              </a:pathLst>
            </a:custGeom>
            <a:gradFill rotWithShape="1">
              <a:gsLst>
                <a:gs pos="0">
                  <a:srgbClr val="302CD8">
                    <a:alpha val="100000"/>
                  </a:srgbClr>
                </a:gs>
                <a:gs pos="100000">
                  <a:srgbClr val="8DB3FF">
                    <a:alpha val="100000"/>
                  </a:srgbClr>
                </a:gs>
              </a:gsLst>
              <a:lin ang="2699993"/>
            </a:gradFill>
          </p:spPr>
        </p:sp>
      </p:grpSp>
      <p:sp>
        <p:nvSpPr>
          <p:cNvPr id="18" name="Freeform 18"/>
          <p:cNvSpPr/>
          <p:nvPr/>
        </p:nvSpPr>
        <p:spPr>
          <a:xfrm>
            <a:off x="2154364" y="2978940"/>
            <a:ext cx="301762" cy="274819"/>
          </a:xfrm>
          <a:custGeom>
            <a:avLst/>
            <a:gdLst/>
            <a:ahLst/>
            <a:cxnLst/>
            <a:rect l="l" t="t" r="r" b="b"/>
            <a:pathLst>
              <a:path w="301762" h="274819">
                <a:moveTo>
                  <a:pt x="0" y="0"/>
                </a:moveTo>
                <a:lnTo>
                  <a:pt x="301763" y="0"/>
                </a:lnTo>
                <a:lnTo>
                  <a:pt x="301763" y="274819"/>
                </a:lnTo>
                <a:lnTo>
                  <a:pt x="0" y="27481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19" name="Group 19"/>
          <p:cNvGrpSpPr/>
          <p:nvPr/>
        </p:nvGrpSpPr>
        <p:grpSpPr>
          <a:xfrm>
            <a:off x="6706500" y="6151854"/>
            <a:ext cx="9968008" cy="2649246"/>
            <a:chOff x="0" y="0"/>
            <a:chExt cx="13290678" cy="2219074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3290677" cy="2219198"/>
            </a:xfrm>
            <a:custGeom>
              <a:avLst/>
              <a:gdLst/>
              <a:ahLst/>
              <a:cxnLst/>
              <a:rect l="l" t="t" r="r" b="b"/>
              <a:pathLst>
                <a:path w="13290677" h="2219198">
                  <a:moveTo>
                    <a:pt x="13290677" y="1109599"/>
                  </a:moveTo>
                  <a:cubicBezTo>
                    <a:pt x="13290677" y="496697"/>
                    <a:pt x="12793980" y="0"/>
                    <a:pt x="12181078" y="0"/>
                  </a:cubicBezTo>
                  <a:lnTo>
                    <a:pt x="1109599" y="0"/>
                  </a:lnTo>
                  <a:cubicBezTo>
                    <a:pt x="496697" y="0"/>
                    <a:pt x="0" y="496697"/>
                    <a:pt x="0" y="1109599"/>
                  </a:cubicBezTo>
                  <a:cubicBezTo>
                    <a:pt x="0" y="1722501"/>
                    <a:pt x="496697" y="2219198"/>
                    <a:pt x="1109599" y="2219198"/>
                  </a:cubicBezTo>
                  <a:lnTo>
                    <a:pt x="12181078" y="2219198"/>
                  </a:lnTo>
                  <a:cubicBezTo>
                    <a:pt x="12793853" y="2219198"/>
                    <a:pt x="13290677" y="1722501"/>
                    <a:pt x="13290677" y="1109599"/>
                  </a:cubicBezTo>
                  <a:close/>
                </a:path>
              </a:pathLst>
            </a:custGeom>
            <a:gradFill rotWithShape="1">
              <a:gsLst>
                <a:gs pos="0">
                  <a:srgbClr val="E0EBFF">
                    <a:alpha val="100000"/>
                  </a:srgbClr>
                </a:gs>
                <a:gs pos="100000">
                  <a:srgbClr val="F9F9FF">
                    <a:alpha val="100000"/>
                  </a:srgbClr>
                </a:gs>
              </a:gsLst>
              <a:lin ang="10800000"/>
            </a:gradFill>
          </p:spPr>
        </p:sp>
      </p:grpSp>
      <p:sp>
        <p:nvSpPr>
          <p:cNvPr id="21" name="TextBox 21"/>
          <p:cNvSpPr txBox="1"/>
          <p:nvPr/>
        </p:nvSpPr>
        <p:spPr>
          <a:xfrm>
            <a:off x="8414115" y="6914386"/>
            <a:ext cx="7463372" cy="1179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03"/>
              </a:lnSpc>
            </a:pPr>
            <a:r>
              <a:rPr lang="zh-CN" altLang="en-US" dirty="0">
                <a:solidFill>
                  <a:srgbClr val="404040"/>
                </a:solidFill>
                <a:latin typeface="Arimo"/>
                <a:ea typeface="Arimo"/>
                <a:cs typeface="Arimo"/>
                <a:sym typeface="Arimo"/>
              </a:rPr>
              <a:t>进阶任务</a:t>
            </a:r>
            <a:r>
              <a:rPr lang="en-US" altLang="zh-CN" dirty="0">
                <a:solidFill>
                  <a:srgbClr val="404040"/>
                </a:solidFill>
                <a:latin typeface="Arimo"/>
                <a:ea typeface="Arimo"/>
                <a:cs typeface="Arimo"/>
                <a:sym typeface="Arimo"/>
              </a:rPr>
              <a:t>——</a:t>
            </a:r>
            <a:r>
              <a:rPr lang="zh-CN" altLang="en-US" dirty="0">
                <a:solidFill>
                  <a:srgbClr val="404040"/>
                </a:solidFill>
                <a:latin typeface="Arimo"/>
                <a:ea typeface="Arimo"/>
                <a:cs typeface="Arimo"/>
                <a:sym typeface="Arimo"/>
              </a:rPr>
              <a:t>云原生特性测试：受制于微服务部署进度较慢，故在服务器平台仅实现单体服务的</a:t>
            </a:r>
            <a:r>
              <a:rPr lang="en-US" altLang="zh-CN" dirty="0">
                <a:solidFill>
                  <a:srgbClr val="404040"/>
                </a:solidFill>
                <a:latin typeface="Arimo"/>
                <a:ea typeface="Arimo"/>
                <a:cs typeface="Arimo"/>
                <a:sym typeface="Arimo"/>
              </a:rPr>
              <a:t>K8s</a:t>
            </a:r>
            <a:r>
              <a:rPr lang="zh-CN" altLang="en-US" dirty="0">
                <a:solidFill>
                  <a:srgbClr val="404040"/>
                </a:solidFill>
                <a:latin typeface="Arimo"/>
                <a:ea typeface="Arimo"/>
                <a:cs typeface="Arimo"/>
                <a:sym typeface="Arimo"/>
              </a:rPr>
              <a:t>自动扩缩容功能；压力测试均在本地环境运行下进行测试</a:t>
            </a:r>
            <a:endParaRPr lang="en-US" altLang="zh-CN" dirty="0">
              <a:solidFill>
                <a:srgbClr val="404040"/>
              </a:solidFill>
              <a:latin typeface="Arimo"/>
              <a:ea typeface="Arimo"/>
              <a:cs typeface="Arimo"/>
              <a:sym typeface="Arimo"/>
            </a:endParaRPr>
          </a:p>
          <a:p>
            <a:pPr algn="l">
              <a:lnSpc>
                <a:spcPts val="2303"/>
              </a:lnSpc>
            </a:pPr>
            <a:r>
              <a:rPr lang="zh-CN" altLang="en-US" dirty="0">
                <a:solidFill>
                  <a:srgbClr val="404040"/>
                </a:solidFill>
                <a:latin typeface="Arimo"/>
                <a:ea typeface="Arimo"/>
                <a:cs typeface="Arimo"/>
                <a:sym typeface="Arimo"/>
              </a:rPr>
              <a:t>进阶任务</a:t>
            </a:r>
            <a:r>
              <a:rPr lang="en-US" altLang="zh-CN" dirty="0">
                <a:solidFill>
                  <a:srgbClr val="404040"/>
                </a:solidFill>
                <a:latin typeface="Arimo"/>
                <a:ea typeface="Arimo"/>
                <a:cs typeface="Arimo"/>
                <a:sym typeface="Arimo"/>
              </a:rPr>
              <a:t>——</a:t>
            </a:r>
            <a:r>
              <a:rPr lang="zh-CN" altLang="en-US" dirty="0">
                <a:solidFill>
                  <a:srgbClr val="404040"/>
                </a:solidFill>
                <a:latin typeface="Arimo"/>
                <a:ea typeface="Arimo"/>
                <a:cs typeface="Arimo"/>
                <a:sym typeface="Arimo"/>
              </a:rPr>
              <a:t>微服务流水线部署：</a:t>
            </a:r>
            <a:endParaRPr lang="en-US" dirty="0">
              <a:solidFill>
                <a:srgbClr val="404040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grpSp>
        <p:nvGrpSpPr>
          <p:cNvPr id="22" name="Group 22"/>
          <p:cNvGrpSpPr/>
          <p:nvPr/>
        </p:nvGrpSpPr>
        <p:grpSpPr>
          <a:xfrm>
            <a:off x="7243311" y="6668296"/>
            <a:ext cx="695406" cy="695402"/>
            <a:chOff x="0" y="0"/>
            <a:chExt cx="927208" cy="927202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927100" cy="927100"/>
            </a:xfrm>
            <a:custGeom>
              <a:avLst/>
              <a:gdLst/>
              <a:ahLst/>
              <a:cxnLst/>
              <a:rect l="l" t="t" r="r" b="b"/>
              <a:pathLst>
                <a:path w="927100" h="927100">
                  <a:moveTo>
                    <a:pt x="0" y="463550"/>
                  </a:moveTo>
                  <a:cubicBezTo>
                    <a:pt x="0" y="207518"/>
                    <a:pt x="207518" y="0"/>
                    <a:pt x="463550" y="0"/>
                  </a:cubicBezTo>
                  <a:cubicBezTo>
                    <a:pt x="719582" y="0"/>
                    <a:pt x="927100" y="207518"/>
                    <a:pt x="927100" y="463550"/>
                  </a:cubicBezTo>
                  <a:cubicBezTo>
                    <a:pt x="927100" y="719582"/>
                    <a:pt x="719582" y="927100"/>
                    <a:pt x="463550" y="927100"/>
                  </a:cubicBezTo>
                  <a:cubicBezTo>
                    <a:pt x="207518" y="927100"/>
                    <a:pt x="0" y="719582"/>
                    <a:pt x="0" y="463550"/>
                  </a:cubicBezTo>
                  <a:close/>
                </a:path>
              </a:pathLst>
            </a:custGeom>
            <a:gradFill rotWithShape="1">
              <a:gsLst>
                <a:gs pos="0">
                  <a:srgbClr val="302CD8">
                    <a:alpha val="100000"/>
                  </a:srgbClr>
                </a:gs>
                <a:gs pos="100000">
                  <a:srgbClr val="8DB3FF">
                    <a:alpha val="100000"/>
                  </a:srgbClr>
                </a:gs>
              </a:gsLst>
              <a:lin ang="2699989"/>
            </a:gradFill>
          </p:spPr>
        </p:sp>
      </p:grpSp>
      <p:sp>
        <p:nvSpPr>
          <p:cNvPr id="24" name="Freeform 24"/>
          <p:cNvSpPr/>
          <p:nvPr/>
        </p:nvSpPr>
        <p:spPr>
          <a:xfrm>
            <a:off x="7440134" y="6906616"/>
            <a:ext cx="301763" cy="240291"/>
          </a:xfrm>
          <a:custGeom>
            <a:avLst/>
            <a:gdLst/>
            <a:ahLst/>
            <a:cxnLst/>
            <a:rect l="l" t="t" r="r" b="b"/>
            <a:pathLst>
              <a:path w="301763" h="240291">
                <a:moveTo>
                  <a:pt x="0" y="0"/>
                </a:moveTo>
                <a:lnTo>
                  <a:pt x="301762" y="0"/>
                </a:lnTo>
                <a:lnTo>
                  <a:pt x="301762" y="240292"/>
                </a:lnTo>
                <a:lnTo>
                  <a:pt x="0" y="24029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5" name="TextBox 25"/>
          <p:cNvSpPr txBox="1"/>
          <p:nvPr/>
        </p:nvSpPr>
        <p:spPr>
          <a:xfrm>
            <a:off x="8414115" y="6428611"/>
            <a:ext cx="4406534" cy="410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39"/>
              </a:lnSpc>
            </a:pPr>
            <a:r>
              <a:rPr lang="zh-CN" altLang="en-US" sz="2699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完成进度</a:t>
            </a:r>
            <a:endParaRPr lang="en-US" sz="2699" dirty="0">
              <a:solidFill>
                <a:srgbClr val="000000"/>
              </a:solidFill>
              <a:latin typeface="Arimo Bold"/>
              <a:ea typeface="Arimo Bold"/>
              <a:cs typeface="Arimo Bold"/>
              <a:sym typeface="Arimo Bold"/>
            </a:endParaRPr>
          </a:p>
        </p:txBody>
      </p:sp>
      <p:sp>
        <p:nvSpPr>
          <p:cNvPr id="26" name="AutoShape 26"/>
          <p:cNvSpPr/>
          <p:nvPr/>
        </p:nvSpPr>
        <p:spPr>
          <a:xfrm>
            <a:off x="567690" y="1227772"/>
            <a:ext cx="508160" cy="0"/>
          </a:xfrm>
          <a:prstGeom prst="line">
            <a:avLst/>
          </a:prstGeom>
          <a:ln w="38100" cap="flat">
            <a:solidFill>
              <a:srgbClr val="302CD8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3429000"/>
            <a:ext cx="18288000" cy="3429000"/>
          </a:xfrm>
          <a:custGeom>
            <a:avLst/>
            <a:gdLst/>
            <a:ahLst/>
            <a:cxnLst/>
            <a:rect l="l" t="t" r="r" b="b"/>
            <a:pathLst>
              <a:path w="18288000" h="3429000">
                <a:moveTo>
                  <a:pt x="0" y="0"/>
                </a:moveTo>
                <a:lnTo>
                  <a:pt x="18288000" y="0"/>
                </a:lnTo>
                <a:lnTo>
                  <a:pt x="18288000" y="3429000"/>
                </a:lnTo>
                <a:lnTo>
                  <a:pt x="0" y="3429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682750" y="4200207"/>
            <a:ext cx="7897812" cy="1102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640"/>
              </a:lnSpc>
            </a:pPr>
            <a:r>
              <a:rPr lang="zh-CN" altLang="en-US" sz="7200" dirty="0">
                <a:solidFill>
                  <a:srgbClr val="212154"/>
                </a:solidFill>
                <a:latin typeface="Arimo Bold"/>
                <a:ea typeface="Arimo Bold"/>
                <a:cs typeface="Arimo Bold"/>
                <a:sym typeface="Arimo Bold"/>
              </a:rPr>
              <a:t>基本任务</a:t>
            </a:r>
            <a:endParaRPr lang="en-US" sz="7200" dirty="0">
              <a:solidFill>
                <a:srgbClr val="212154"/>
              </a:solidFill>
              <a:latin typeface="Arimo Bold"/>
              <a:ea typeface="Arimo Bold"/>
              <a:cs typeface="Arimo Bold"/>
              <a:sym typeface="Arimo Bold"/>
            </a:endParaRPr>
          </a:p>
        </p:txBody>
      </p:sp>
      <p:grpSp>
        <p:nvGrpSpPr>
          <p:cNvPr id="5" name="Group 5"/>
          <p:cNvGrpSpPr/>
          <p:nvPr/>
        </p:nvGrpSpPr>
        <p:grpSpPr>
          <a:xfrm>
            <a:off x="1666875" y="5536882"/>
            <a:ext cx="3238500" cy="581025"/>
            <a:chOff x="0" y="0"/>
            <a:chExt cx="4318000" cy="7747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318000" cy="774700"/>
            </a:xfrm>
            <a:custGeom>
              <a:avLst/>
              <a:gdLst/>
              <a:ahLst/>
              <a:cxnLst/>
              <a:rect l="l" t="t" r="r" b="b"/>
              <a:pathLst>
                <a:path w="4318000" h="774700">
                  <a:moveTo>
                    <a:pt x="0" y="387350"/>
                  </a:moveTo>
                  <a:cubicBezTo>
                    <a:pt x="0" y="173482"/>
                    <a:pt x="173482" y="0"/>
                    <a:pt x="387350" y="0"/>
                  </a:cubicBezTo>
                  <a:lnTo>
                    <a:pt x="3930650" y="0"/>
                  </a:lnTo>
                  <a:cubicBezTo>
                    <a:pt x="4144518" y="0"/>
                    <a:pt x="4318000" y="173482"/>
                    <a:pt x="4318000" y="387350"/>
                  </a:cubicBezTo>
                  <a:cubicBezTo>
                    <a:pt x="4318000" y="601218"/>
                    <a:pt x="4144518" y="774700"/>
                    <a:pt x="3930650" y="774700"/>
                  </a:cubicBezTo>
                  <a:lnTo>
                    <a:pt x="387350" y="774700"/>
                  </a:lnTo>
                  <a:cubicBezTo>
                    <a:pt x="173482" y="774700"/>
                    <a:pt x="0" y="601218"/>
                    <a:pt x="0" y="387350"/>
                  </a:cubicBezTo>
                  <a:close/>
                </a:path>
              </a:pathLst>
            </a:custGeom>
            <a:solidFill>
              <a:srgbClr val="302CD8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4318000" cy="7937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0"/>
                </a:lnSpc>
              </a:pPr>
              <a:r>
                <a:rPr lang="en-US" sz="2700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Part Two</a:t>
              </a: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3085762" y="2945606"/>
            <a:ext cx="5202238" cy="47659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0"/>
              </a:lnSpc>
            </a:pPr>
            <a:r>
              <a:rPr lang="en-US" sz="30000">
                <a:solidFill>
                  <a:srgbClr val="FFFFFF">
                    <a:alpha val="49804"/>
                  </a:srgbClr>
                </a:solidFill>
                <a:latin typeface="Arimo Bold"/>
                <a:ea typeface="Arimo Bold"/>
                <a:cs typeface="Arimo Bold"/>
                <a:sym typeface="Arimo Bold"/>
              </a:rPr>
              <a:t>02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567690" y="1227772"/>
            <a:ext cx="508160" cy="0"/>
          </a:xfrm>
          <a:prstGeom prst="line">
            <a:avLst/>
          </a:prstGeom>
          <a:ln w="38100" cap="flat">
            <a:solidFill>
              <a:srgbClr val="302CD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TextBox 4"/>
          <p:cNvSpPr txBox="1"/>
          <p:nvPr/>
        </p:nvSpPr>
        <p:spPr>
          <a:xfrm>
            <a:off x="1405572" y="571024"/>
            <a:ext cx="16117888" cy="5783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97"/>
              </a:lnSpc>
            </a:pPr>
            <a:r>
              <a:rPr lang="zh-CN" altLang="en-US" sz="3997" spc="500" dirty="0">
                <a:solidFill>
                  <a:srgbClr val="262626"/>
                </a:solidFill>
                <a:latin typeface="Arimo Bold"/>
                <a:ea typeface="Arimo Bold"/>
                <a:cs typeface="Arimo Bold"/>
                <a:sym typeface="Arimo Bold"/>
              </a:rPr>
              <a:t>基本任务</a:t>
            </a:r>
            <a:endParaRPr lang="en-US" sz="3997" spc="500" dirty="0">
              <a:solidFill>
                <a:srgbClr val="262626"/>
              </a:solidFill>
              <a:latin typeface="Arimo Bold"/>
              <a:ea typeface="Arimo Bold"/>
              <a:cs typeface="Arimo Bold"/>
              <a:sym typeface="Arimo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567690" y="552450"/>
            <a:ext cx="656272" cy="571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 dirty="0">
                <a:solidFill>
                  <a:srgbClr val="302CD8"/>
                </a:solidFill>
                <a:latin typeface="Arimo Bold"/>
                <a:ea typeface="Arimo Bold"/>
                <a:cs typeface="Arimo Bold"/>
                <a:sym typeface="Arimo Bold"/>
              </a:rPr>
              <a:t>02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637222" y="1498282"/>
            <a:ext cx="16976408" cy="571500"/>
            <a:chOff x="0" y="0"/>
            <a:chExt cx="22635210" cy="762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2635211" cy="762000"/>
            </a:xfrm>
            <a:custGeom>
              <a:avLst/>
              <a:gdLst/>
              <a:ahLst/>
              <a:cxnLst/>
              <a:rect l="l" t="t" r="r" b="b"/>
              <a:pathLst>
                <a:path w="22635211" h="762000">
                  <a:moveTo>
                    <a:pt x="0" y="0"/>
                  </a:moveTo>
                  <a:lnTo>
                    <a:pt x="22635211" y="0"/>
                  </a:lnTo>
                  <a:lnTo>
                    <a:pt x="22635211" y="762000"/>
                  </a:lnTo>
                  <a:lnTo>
                    <a:pt x="0" y="762000"/>
                  </a:lnTo>
                  <a:close/>
                </a:path>
              </a:pathLst>
            </a:custGeom>
            <a:solidFill>
              <a:srgbClr val="EDF1F8"/>
            </a:solidFill>
          </p:spPr>
        </p:sp>
      </p:grpSp>
      <p:sp>
        <p:nvSpPr>
          <p:cNvPr id="8" name="TextBox 8"/>
          <p:cNvSpPr txBox="1"/>
          <p:nvPr/>
        </p:nvSpPr>
        <p:spPr>
          <a:xfrm>
            <a:off x="875030" y="1631156"/>
            <a:ext cx="16648430" cy="264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60"/>
              </a:lnSpc>
            </a:pPr>
            <a:r>
              <a:rPr lang="zh-CN" altLang="en-US" sz="1800" spc="450" dirty="0">
                <a:solidFill>
                  <a:srgbClr val="212154"/>
                </a:solidFill>
                <a:latin typeface="Arimo"/>
                <a:ea typeface="Arimo"/>
                <a:cs typeface="Arimo"/>
                <a:sym typeface="Arimo"/>
              </a:rPr>
              <a:t>单元测试</a:t>
            </a:r>
            <a:r>
              <a:rPr lang="en-US" altLang="zh-CN" sz="1800" spc="450" dirty="0">
                <a:solidFill>
                  <a:srgbClr val="212154"/>
                </a:solidFill>
                <a:latin typeface="Arimo"/>
                <a:ea typeface="Arimo"/>
                <a:cs typeface="Arimo"/>
                <a:sym typeface="Arimo"/>
              </a:rPr>
              <a:t>/Docker</a:t>
            </a:r>
            <a:r>
              <a:rPr lang="zh-CN" altLang="en-US" sz="1800" spc="450" dirty="0">
                <a:solidFill>
                  <a:srgbClr val="212154"/>
                </a:solidFill>
                <a:latin typeface="Arimo"/>
                <a:ea typeface="Arimo"/>
                <a:cs typeface="Arimo"/>
                <a:sym typeface="Arimo"/>
              </a:rPr>
              <a:t>容器化</a:t>
            </a:r>
            <a:endParaRPr lang="en-US" sz="1800" spc="450" dirty="0">
              <a:solidFill>
                <a:srgbClr val="212154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0" name="Freeform 10"/>
          <p:cNvSpPr/>
          <p:nvPr/>
        </p:nvSpPr>
        <p:spPr>
          <a:xfrm>
            <a:off x="637222" y="2647668"/>
            <a:ext cx="9273109" cy="7086881"/>
          </a:xfrm>
          <a:custGeom>
            <a:avLst/>
            <a:gdLst/>
            <a:ahLst/>
            <a:cxnLst/>
            <a:rect l="l" t="t" r="r" b="b"/>
            <a:pathLst>
              <a:path w="2442300" h="1087480">
                <a:moveTo>
                  <a:pt x="16698" y="0"/>
                </a:moveTo>
                <a:lnTo>
                  <a:pt x="2425603" y="0"/>
                </a:lnTo>
                <a:cubicBezTo>
                  <a:pt x="2430031" y="0"/>
                  <a:pt x="2434278" y="1759"/>
                  <a:pt x="2437410" y="4891"/>
                </a:cubicBezTo>
                <a:cubicBezTo>
                  <a:pt x="2440541" y="8022"/>
                  <a:pt x="2442300" y="12269"/>
                  <a:pt x="2442300" y="16698"/>
                </a:cubicBezTo>
                <a:lnTo>
                  <a:pt x="2442300" y="1070783"/>
                </a:lnTo>
                <a:cubicBezTo>
                  <a:pt x="2442300" y="1075211"/>
                  <a:pt x="2440541" y="1079458"/>
                  <a:pt x="2437410" y="1082590"/>
                </a:cubicBezTo>
                <a:cubicBezTo>
                  <a:pt x="2434278" y="1085721"/>
                  <a:pt x="2430031" y="1087480"/>
                  <a:pt x="2425603" y="1087480"/>
                </a:cubicBezTo>
                <a:lnTo>
                  <a:pt x="16698" y="1087480"/>
                </a:lnTo>
                <a:cubicBezTo>
                  <a:pt x="12269" y="1087480"/>
                  <a:pt x="8022" y="1085721"/>
                  <a:pt x="4891" y="1082590"/>
                </a:cubicBezTo>
                <a:cubicBezTo>
                  <a:pt x="1759" y="1079458"/>
                  <a:pt x="0" y="1075211"/>
                  <a:pt x="0" y="1070783"/>
                </a:cubicBezTo>
                <a:lnTo>
                  <a:pt x="0" y="16698"/>
                </a:lnTo>
                <a:cubicBezTo>
                  <a:pt x="0" y="12269"/>
                  <a:pt x="1759" y="8022"/>
                  <a:pt x="4891" y="4891"/>
                </a:cubicBezTo>
                <a:cubicBezTo>
                  <a:pt x="8022" y="1759"/>
                  <a:pt x="12269" y="0"/>
                  <a:pt x="16698" y="0"/>
                </a:cubicBezTo>
                <a:close/>
              </a:path>
            </a:pathLst>
          </a:custGeom>
          <a:solidFill>
            <a:srgbClr val="EDF1F8"/>
          </a:solidFill>
          <a:ln cap="sq">
            <a:noFill/>
            <a:prstDash val="solid"/>
            <a:miter/>
          </a:ln>
        </p:spPr>
      </p:sp>
      <p:sp>
        <p:nvSpPr>
          <p:cNvPr id="11" name="TextBox 11"/>
          <p:cNvSpPr txBox="1"/>
          <p:nvPr/>
        </p:nvSpPr>
        <p:spPr>
          <a:xfrm>
            <a:off x="637222" y="2539156"/>
            <a:ext cx="9273109" cy="6303049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817"/>
              </a:lnSpc>
            </a:pPr>
            <a:endParaRPr/>
          </a:p>
        </p:txBody>
      </p:sp>
      <p:sp>
        <p:nvSpPr>
          <p:cNvPr id="14" name="TextBox 14"/>
          <p:cNvSpPr txBox="1"/>
          <p:nvPr/>
        </p:nvSpPr>
        <p:spPr>
          <a:xfrm>
            <a:off x="4610090" y="4694685"/>
            <a:ext cx="5075515" cy="4873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1920"/>
              </a:lnSpc>
            </a:pPr>
            <a:r>
              <a:rPr lang="zh-CN" altLang="en-US" b="1" spc="400" dirty="0">
                <a:solidFill>
                  <a:srgbClr val="212154"/>
                </a:solidFill>
                <a:latin typeface="Arimo"/>
                <a:ea typeface="Arimo"/>
                <a:cs typeface="Arimo"/>
                <a:sym typeface="Arimo"/>
              </a:rPr>
              <a:t>针对后端软件包中</a:t>
            </a:r>
            <a:r>
              <a:rPr lang="en-US" altLang="zh-CN" b="1" spc="400" dirty="0">
                <a:solidFill>
                  <a:srgbClr val="212154"/>
                </a:solidFill>
                <a:latin typeface="Arimo"/>
                <a:ea typeface="Arimo"/>
                <a:cs typeface="Arimo"/>
                <a:sym typeface="Arimo"/>
              </a:rPr>
              <a:t>Controller</a:t>
            </a:r>
            <a:r>
              <a:rPr lang="zh-CN" altLang="en-US" b="1" spc="400" dirty="0">
                <a:solidFill>
                  <a:srgbClr val="212154"/>
                </a:solidFill>
                <a:latin typeface="Arimo"/>
                <a:ea typeface="Arimo"/>
                <a:cs typeface="Arimo"/>
                <a:sym typeface="Arimo"/>
              </a:rPr>
              <a:t>下各类中的函数方法进行正反用例的单元测试</a:t>
            </a:r>
            <a:endParaRPr lang="en-US" b="1" spc="400" dirty="0">
              <a:solidFill>
                <a:srgbClr val="212154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F3937AAC-BF67-46CB-6453-CD2DC1104B8F}"/>
              </a:ext>
            </a:extLst>
          </p:cNvPr>
          <p:cNvGrpSpPr/>
          <p:nvPr/>
        </p:nvGrpSpPr>
        <p:grpSpPr>
          <a:xfrm>
            <a:off x="895826" y="2937676"/>
            <a:ext cx="8609612" cy="588479"/>
            <a:chOff x="925918" y="3229914"/>
            <a:chExt cx="8609612" cy="588479"/>
          </a:xfrm>
        </p:grpSpPr>
        <p:sp>
          <p:nvSpPr>
            <p:cNvPr id="12" name="AutoShape 12"/>
            <p:cNvSpPr/>
            <p:nvPr/>
          </p:nvSpPr>
          <p:spPr>
            <a:xfrm>
              <a:off x="925918" y="3818393"/>
              <a:ext cx="5075515" cy="0"/>
            </a:xfrm>
            <a:prstGeom prst="line">
              <a:avLst/>
            </a:prstGeom>
            <a:ln w="19050" cap="flat">
              <a:solidFill>
                <a:srgbClr val="302CD8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1684916" y="3240506"/>
              <a:ext cx="7850614" cy="4360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59"/>
                </a:lnSpc>
              </a:pPr>
              <a:r>
                <a:rPr lang="zh-CN" altLang="en-US" sz="3200" spc="350" dirty="0">
                  <a:solidFill>
                    <a:srgbClr val="262626"/>
                  </a:solidFill>
                  <a:latin typeface="Arimo Bold"/>
                  <a:ea typeface="Arimo Bold"/>
                  <a:cs typeface="Arimo Bold"/>
                  <a:sym typeface="Arimo Bold"/>
                </a:rPr>
                <a:t>单元测试</a:t>
              </a:r>
              <a:endParaRPr lang="en-US" sz="3200" spc="350" dirty="0">
                <a:solidFill>
                  <a:srgbClr val="262626"/>
                </a:solidFill>
                <a:latin typeface="Arimo Bold"/>
                <a:ea typeface="Arimo Bold"/>
                <a:cs typeface="Arimo Bold"/>
                <a:sym typeface="Arimo Bold"/>
              </a:endParaRP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1030696" y="3229914"/>
              <a:ext cx="635469" cy="4572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599"/>
                </a:lnSpc>
              </a:pPr>
              <a:r>
                <a:rPr lang="en-US" sz="2999" spc="375" dirty="0">
                  <a:solidFill>
                    <a:srgbClr val="302CD8"/>
                  </a:solidFill>
                  <a:latin typeface="Arimo Bold"/>
                  <a:ea typeface="Arimo Bold"/>
                  <a:cs typeface="Arimo Bold"/>
                  <a:sym typeface="Arimo Bold"/>
                </a:rPr>
                <a:t>01</a:t>
              </a:r>
            </a:p>
          </p:txBody>
        </p:sp>
      </p:grpSp>
      <p:pic>
        <p:nvPicPr>
          <p:cNvPr id="24" name="图片 23">
            <a:extLst>
              <a:ext uri="{FF2B5EF4-FFF2-40B4-BE49-F238E27FC236}">
                <a16:creationId xmlns:a16="http://schemas.microsoft.com/office/drawing/2014/main" id="{8838302B-987A-7582-7DAB-472FED0487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8" y="5540833"/>
            <a:ext cx="5151697" cy="2682513"/>
          </a:xfrm>
          <a:prstGeom prst="rect">
            <a:avLst/>
          </a:prstGeom>
        </p:spPr>
      </p:pic>
      <p:grpSp>
        <p:nvGrpSpPr>
          <p:cNvPr id="27" name="组合 26">
            <a:extLst>
              <a:ext uri="{FF2B5EF4-FFF2-40B4-BE49-F238E27FC236}">
                <a16:creationId xmlns:a16="http://schemas.microsoft.com/office/drawing/2014/main" id="{A3836656-E6A0-29F5-E51E-6C244D925621}"/>
              </a:ext>
            </a:extLst>
          </p:cNvPr>
          <p:cNvGrpSpPr/>
          <p:nvPr/>
        </p:nvGrpSpPr>
        <p:grpSpPr>
          <a:xfrm>
            <a:off x="10228066" y="2647669"/>
            <a:ext cx="7467326" cy="6194536"/>
            <a:chOff x="10146304" y="3521440"/>
            <a:chExt cx="7467326" cy="6194536"/>
          </a:xfrm>
        </p:grpSpPr>
        <p:grpSp>
          <p:nvGrpSpPr>
            <p:cNvPr id="16" name="Group 16"/>
            <p:cNvGrpSpPr/>
            <p:nvPr/>
          </p:nvGrpSpPr>
          <p:grpSpPr>
            <a:xfrm>
              <a:off x="10146304" y="3521440"/>
              <a:ext cx="7467326" cy="6194536"/>
              <a:chOff x="0" y="0"/>
              <a:chExt cx="1966703" cy="108748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1966703" cy="1087480"/>
              </a:xfrm>
              <a:custGeom>
                <a:avLst/>
                <a:gdLst/>
                <a:ahLst/>
                <a:cxnLst/>
                <a:rect l="l" t="t" r="r" b="b"/>
                <a:pathLst>
                  <a:path w="1966703" h="1087480">
                    <a:moveTo>
                      <a:pt x="20735" y="0"/>
                    </a:moveTo>
                    <a:lnTo>
                      <a:pt x="1945968" y="0"/>
                    </a:lnTo>
                    <a:cubicBezTo>
                      <a:pt x="1951467" y="0"/>
                      <a:pt x="1956741" y="2185"/>
                      <a:pt x="1960630" y="6073"/>
                    </a:cubicBezTo>
                    <a:cubicBezTo>
                      <a:pt x="1964518" y="9962"/>
                      <a:pt x="1966703" y="15236"/>
                      <a:pt x="1966703" y="20735"/>
                    </a:cubicBezTo>
                    <a:lnTo>
                      <a:pt x="1966703" y="1066745"/>
                    </a:lnTo>
                    <a:cubicBezTo>
                      <a:pt x="1966703" y="1072244"/>
                      <a:pt x="1964518" y="1077518"/>
                      <a:pt x="1960630" y="1081407"/>
                    </a:cubicBezTo>
                    <a:cubicBezTo>
                      <a:pt x="1956741" y="1085296"/>
                      <a:pt x="1951467" y="1087480"/>
                      <a:pt x="1945968" y="1087480"/>
                    </a:cubicBezTo>
                    <a:lnTo>
                      <a:pt x="20735" y="1087480"/>
                    </a:lnTo>
                    <a:cubicBezTo>
                      <a:pt x="15236" y="1087480"/>
                      <a:pt x="9962" y="1085296"/>
                      <a:pt x="6073" y="1081407"/>
                    </a:cubicBezTo>
                    <a:cubicBezTo>
                      <a:pt x="2185" y="1077518"/>
                      <a:pt x="0" y="1072244"/>
                      <a:pt x="0" y="1066745"/>
                    </a:cubicBezTo>
                    <a:lnTo>
                      <a:pt x="0" y="20735"/>
                    </a:lnTo>
                    <a:cubicBezTo>
                      <a:pt x="0" y="15236"/>
                      <a:pt x="2185" y="9962"/>
                      <a:pt x="6073" y="6073"/>
                    </a:cubicBezTo>
                    <a:cubicBezTo>
                      <a:pt x="9962" y="2185"/>
                      <a:pt x="15236" y="0"/>
                      <a:pt x="20735" y="0"/>
                    </a:cubicBezTo>
                    <a:close/>
                  </a:path>
                </a:pathLst>
              </a:custGeom>
              <a:solidFill>
                <a:srgbClr val="302CD8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18" name="TextBox 18"/>
              <p:cNvSpPr txBox="1"/>
              <p:nvPr/>
            </p:nvSpPr>
            <p:spPr>
              <a:xfrm>
                <a:off x="0" y="-19050"/>
                <a:ext cx="1966703" cy="110653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17"/>
                  </a:lnSpc>
                </a:pPr>
                <a:endParaRPr/>
              </a:p>
            </p:txBody>
          </p:sp>
        </p:grpSp>
        <p:sp>
          <p:nvSpPr>
            <p:cNvPr id="19" name="AutoShape 19"/>
            <p:cNvSpPr/>
            <p:nvPr/>
          </p:nvSpPr>
          <p:spPr>
            <a:xfrm>
              <a:off x="10378782" y="4692164"/>
              <a:ext cx="4087143" cy="0"/>
            </a:xfrm>
            <a:prstGeom prst="line">
              <a:avLst/>
            </a:prstGeom>
            <a:ln w="1905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10988784" y="4065989"/>
              <a:ext cx="6419833" cy="4360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59"/>
                </a:lnSpc>
              </a:pPr>
              <a:r>
                <a:rPr lang="zh-CN" altLang="en-US" sz="3200" spc="350" dirty="0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容器化</a:t>
              </a:r>
              <a:endParaRPr lang="en-US" sz="3200" spc="350" dirty="0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endParaRP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10402165" y="4024290"/>
              <a:ext cx="586619" cy="4572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599"/>
                </a:lnSpc>
              </a:pPr>
              <a:r>
                <a:rPr lang="en-US" sz="2999" spc="375" dirty="0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02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10374733" y="4930289"/>
              <a:ext cx="5899072" cy="48731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1920"/>
                </a:lnSpc>
              </a:pPr>
              <a:r>
                <a:rPr lang="zh-CN" altLang="en-US" b="1" spc="400" dirty="0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编写</a:t>
              </a:r>
              <a:r>
                <a:rPr lang="en-US" altLang="zh-CN" b="1" spc="400" dirty="0" err="1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Dockerfile</a:t>
              </a:r>
              <a:r>
                <a:rPr lang="zh-CN" altLang="en-US" b="1" spc="400" dirty="0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文件实现在本地</a:t>
              </a:r>
              <a:endParaRPr lang="en-US" altLang="zh-CN" b="1" spc="400" dirty="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endParaRPr>
            </a:p>
            <a:p>
              <a:pPr algn="just">
                <a:lnSpc>
                  <a:spcPts val="1920"/>
                </a:lnSpc>
              </a:pPr>
              <a:r>
                <a:rPr lang="en-US" altLang="zh-CN" b="1" spc="400" dirty="0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Docker</a:t>
              </a:r>
              <a:r>
                <a:rPr lang="zh-CN" altLang="en-US" b="1" spc="400" dirty="0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容器化部署与运行</a:t>
              </a:r>
              <a:endParaRPr lang="en-US" b="1" spc="400" dirty="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endParaRPr>
            </a:p>
          </p:txBody>
        </p:sp>
        <p:pic>
          <p:nvPicPr>
            <p:cNvPr id="25" name="图片 24">
              <a:extLst>
                <a:ext uri="{FF2B5EF4-FFF2-40B4-BE49-F238E27FC236}">
                  <a16:creationId xmlns:a16="http://schemas.microsoft.com/office/drawing/2014/main" id="{39D7DBB0-C210-2690-BE87-1D849648D01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268594" y="5696957"/>
              <a:ext cx="7222745" cy="3739664"/>
            </a:xfrm>
            <a:prstGeom prst="rect">
              <a:avLst/>
            </a:prstGeom>
          </p:spPr>
        </p:pic>
      </p:grpSp>
      <p:pic>
        <p:nvPicPr>
          <p:cNvPr id="29" name="图片 28">
            <a:extLst>
              <a:ext uri="{FF2B5EF4-FFF2-40B4-BE49-F238E27FC236}">
                <a16:creationId xmlns:a16="http://schemas.microsoft.com/office/drawing/2014/main" id="{4A10488F-2E57-7105-8874-9F504281CC6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04" b="13345"/>
          <a:stretch/>
        </p:blipFill>
        <p:spPr>
          <a:xfrm>
            <a:off x="891113" y="3820357"/>
            <a:ext cx="3276764" cy="563117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14764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567690" y="1227772"/>
            <a:ext cx="508160" cy="0"/>
          </a:xfrm>
          <a:prstGeom prst="line">
            <a:avLst/>
          </a:prstGeom>
          <a:ln w="38100" cap="flat">
            <a:solidFill>
              <a:srgbClr val="302CD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TextBox 4"/>
          <p:cNvSpPr txBox="1"/>
          <p:nvPr/>
        </p:nvSpPr>
        <p:spPr>
          <a:xfrm>
            <a:off x="1405572" y="571024"/>
            <a:ext cx="16117888" cy="5783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97"/>
              </a:lnSpc>
            </a:pPr>
            <a:r>
              <a:rPr lang="zh-CN" altLang="en-US" sz="3997" spc="500" dirty="0">
                <a:solidFill>
                  <a:srgbClr val="262626"/>
                </a:solidFill>
                <a:latin typeface="Arimo Bold"/>
                <a:ea typeface="Arimo Bold"/>
                <a:cs typeface="Arimo Bold"/>
                <a:sym typeface="Arimo Bold"/>
              </a:rPr>
              <a:t>基本任务</a:t>
            </a:r>
            <a:endParaRPr lang="en-US" sz="3997" spc="500" dirty="0">
              <a:solidFill>
                <a:srgbClr val="262626"/>
              </a:solidFill>
              <a:latin typeface="Arimo Bold"/>
              <a:ea typeface="Arimo Bold"/>
              <a:cs typeface="Arimo Bold"/>
              <a:sym typeface="Arimo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567690" y="552450"/>
            <a:ext cx="656272" cy="571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 dirty="0">
                <a:solidFill>
                  <a:srgbClr val="302CD8"/>
                </a:solidFill>
                <a:latin typeface="Arimo Bold"/>
                <a:ea typeface="Arimo Bold"/>
                <a:cs typeface="Arimo Bold"/>
                <a:sym typeface="Arimo Bold"/>
              </a:rPr>
              <a:t>02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637222" y="1391762"/>
            <a:ext cx="16976408" cy="571500"/>
            <a:chOff x="0" y="0"/>
            <a:chExt cx="22635210" cy="762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2635211" cy="762000"/>
            </a:xfrm>
            <a:custGeom>
              <a:avLst/>
              <a:gdLst/>
              <a:ahLst/>
              <a:cxnLst/>
              <a:rect l="l" t="t" r="r" b="b"/>
              <a:pathLst>
                <a:path w="22635211" h="762000">
                  <a:moveTo>
                    <a:pt x="0" y="0"/>
                  </a:moveTo>
                  <a:lnTo>
                    <a:pt x="22635211" y="0"/>
                  </a:lnTo>
                  <a:lnTo>
                    <a:pt x="22635211" y="762000"/>
                  </a:lnTo>
                  <a:lnTo>
                    <a:pt x="0" y="762000"/>
                  </a:lnTo>
                  <a:close/>
                </a:path>
              </a:pathLst>
            </a:custGeom>
            <a:solidFill>
              <a:srgbClr val="EDF1F8"/>
            </a:solidFill>
          </p:spPr>
        </p:sp>
      </p:grpSp>
      <p:sp>
        <p:nvSpPr>
          <p:cNvPr id="8" name="TextBox 8"/>
          <p:cNvSpPr txBox="1"/>
          <p:nvPr/>
        </p:nvSpPr>
        <p:spPr>
          <a:xfrm>
            <a:off x="875030" y="1561848"/>
            <a:ext cx="16648430" cy="264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60"/>
              </a:lnSpc>
            </a:pPr>
            <a:r>
              <a:rPr lang="zh-CN" altLang="en-US" sz="1800" spc="450" dirty="0">
                <a:solidFill>
                  <a:srgbClr val="212154"/>
                </a:solidFill>
                <a:latin typeface="Arimo"/>
                <a:ea typeface="Arimo"/>
                <a:cs typeface="Arimo"/>
                <a:sym typeface="Arimo"/>
              </a:rPr>
              <a:t>本地</a:t>
            </a:r>
            <a:r>
              <a:rPr lang="en-US" altLang="zh-CN" sz="1800" spc="450" dirty="0" err="1">
                <a:solidFill>
                  <a:srgbClr val="212154"/>
                </a:solidFill>
                <a:latin typeface="Arimo"/>
                <a:ea typeface="Arimo"/>
                <a:cs typeface="Arimo"/>
                <a:sym typeface="Arimo"/>
              </a:rPr>
              <a:t>kubernetes</a:t>
            </a:r>
            <a:r>
              <a:rPr lang="zh-CN" altLang="en-US" sz="1800" spc="450" dirty="0">
                <a:solidFill>
                  <a:srgbClr val="212154"/>
                </a:solidFill>
                <a:latin typeface="Arimo"/>
                <a:ea typeface="Arimo"/>
                <a:cs typeface="Arimo"/>
                <a:sym typeface="Arimo"/>
              </a:rPr>
              <a:t>部署</a:t>
            </a:r>
            <a:r>
              <a:rPr lang="en-US" altLang="zh-CN" sz="1800" spc="450" dirty="0">
                <a:solidFill>
                  <a:srgbClr val="212154"/>
                </a:solidFill>
                <a:latin typeface="Arimo"/>
                <a:ea typeface="Arimo"/>
                <a:cs typeface="Arimo"/>
                <a:sym typeface="Arimo"/>
              </a:rPr>
              <a:t>/</a:t>
            </a:r>
            <a:r>
              <a:rPr lang="en-US" altLang="zh-CN" spc="450" dirty="0" err="1">
                <a:solidFill>
                  <a:srgbClr val="212154"/>
                </a:solidFill>
                <a:latin typeface="Arimo"/>
                <a:ea typeface="Arimo"/>
                <a:cs typeface="Arimo"/>
                <a:sym typeface="Arimo"/>
              </a:rPr>
              <a:t>Apifox</a:t>
            </a:r>
            <a:r>
              <a:rPr lang="zh-CN" altLang="en-US" spc="450" dirty="0">
                <a:solidFill>
                  <a:srgbClr val="212154"/>
                </a:solidFill>
                <a:latin typeface="Arimo"/>
                <a:ea typeface="Arimo"/>
                <a:cs typeface="Arimo"/>
                <a:sym typeface="Arimo"/>
              </a:rPr>
              <a:t>集成测试</a:t>
            </a:r>
            <a:endParaRPr lang="en-US" sz="1800" spc="450" dirty="0">
              <a:solidFill>
                <a:srgbClr val="212154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grpSp>
        <p:nvGrpSpPr>
          <p:cNvPr id="9" name="Group 9"/>
          <p:cNvGrpSpPr/>
          <p:nvPr/>
        </p:nvGrpSpPr>
        <p:grpSpPr>
          <a:xfrm>
            <a:off x="567690" y="2418677"/>
            <a:ext cx="9273109" cy="7315873"/>
            <a:chOff x="0" y="0"/>
            <a:chExt cx="2442300" cy="108748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442300" cy="1087480"/>
            </a:xfrm>
            <a:custGeom>
              <a:avLst/>
              <a:gdLst/>
              <a:ahLst/>
              <a:cxnLst/>
              <a:rect l="l" t="t" r="r" b="b"/>
              <a:pathLst>
                <a:path w="2442300" h="1087480">
                  <a:moveTo>
                    <a:pt x="16698" y="0"/>
                  </a:moveTo>
                  <a:lnTo>
                    <a:pt x="2425603" y="0"/>
                  </a:lnTo>
                  <a:cubicBezTo>
                    <a:pt x="2430031" y="0"/>
                    <a:pt x="2434278" y="1759"/>
                    <a:pt x="2437410" y="4891"/>
                  </a:cubicBezTo>
                  <a:cubicBezTo>
                    <a:pt x="2440541" y="8022"/>
                    <a:pt x="2442300" y="12269"/>
                    <a:pt x="2442300" y="16698"/>
                  </a:cubicBezTo>
                  <a:lnTo>
                    <a:pt x="2442300" y="1070783"/>
                  </a:lnTo>
                  <a:cubicBezTo>
                    <a:pt x="2442300" y="1075211"/>
                    <a:pt x="2440541" y="1079458"/>
                    <a:pt x="2437410" y="1082590"/>
                  </a:cubicBezTo>
                  <a:cubicBezTo>
                    <a:pt x="2434278" y="1085721"/>
                    <a:pt x="2430031" y="1087480"/>
                    <a:pt x="2425603" y="1087480"/>
                  </a:cubicBezTo>
                  <a:lnTo>
                    <a:pt x="16698" y="1087480"/>
                  </a:lnTo>
                  <a:cubicBezTo>
                    <a:pt x="12269" y="1087480"/>
                    <a:pt x="8022" y="1085721"/>
                    <a:pt x="4891" y="1082590"/>
                  </a:cubicBezTo>
                  <a:cubicBezTo>
                    <a:pt x="1759" y="1079458"/>
                    <a:pt x="0" y="1075211"/>
                    <a:pt x="0" y="1070783"/>
                  </a:cubicBezTo>
                  <a:lnTo>
                    <a:pt x="0" y="16698"/>
                  </a:lnTo>
                  <a:cubicBezTo>
                    <a:pt x="0" y="12269"/>
                    <a:pt x="1759" y="8022"/>
                    <a:pt x="4891" y="4891"/>
                  </a:cubicBezTo>
                  <a:cubicBezTo>
                    <a:pt x="8022" y="1759"/>
                    <a:pt x="12269" y="0"/>
                    <a:pt x="16698" y="0"/>
                  </a:cubicBezTo>
                  <a:close/>
                </a:path>
              </a:pathLst>
            </a:custGeom>
            <a:solidFill>
              <a:srgbClr val="EDF1F8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19050"/>
              <a:ext cx="2442300" cy="11065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17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247088" y="3967190"/>
            <a:ext cx="2909181" cy="21544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/>
            <a:r>
              <a:rPr lang="zh-CN" altLang="en-US" sz="2000" b="1" spc="400" dirty="0">
                <a:solidFill>
                  <a:srgbClr val="212154"/>
                </a:solidFill>
                <a:latin typeface="Arimo"/>
                <a:ea typeface="Arimo"/>
                <a:cs typeface="Arimo"/>
                <a:sym typeface="Arimo"/>
              </a:rPr>
              <a:t>  基于项目后端结构，针对软件包内各用例完成合法与非法请求的集成测试；分别针对客户端与审核端双端设计差异化用例进行测试</a:t>
            </a:r>
            <a:endParaRPr lang="en-US" sz="2000" b="1" spc="400" dirty="0">
              <a:solidFill>
                <a:srgbClr val="212154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6C3B1C94-CBBC-9953-AA23-0BD2A6DEE087}"/>
              </a:ext>
            </a:extLst>
          </p:cNvPr>
          <p:cNvGrpSpPr/>
          <p:nvPr/>
        </p:nvGrpSpPr>
        <p:grpSpPr>
          <a:xfrm>
            <a:off x="929354" y="2568523"/>
            <a:ext cx="8597660" cy="595032"/>
            <a:chOff x="903757" y="2879157"/>
            <a:chExt cx="8597660" cy="595032"/>
          </a:xfrm>
        </p:grpSpPr>
        <p:sp>
          <p:nvSpPr>
            <p:cNvPr id="12" name="AutoShape 12"/>
            <p:cNvSpPr/>
            <p:nvPr/>
          </p:nvSpPr>
          <p:spPr>
            <a:xfrm>
              <a:off x="903757" y="3474189"/>
              <a:ext cx="5075515" cy="0"/>
            </a:xfrm>
            <a:prstGeom prst="line">
              <a:avLst/>
            </a:prstGeom>
            <a:ln w="19050" cap="flat">
              <a:solidFill>
                <a:srgbClr val="302CD8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1650803" y="2903406"/>
              <a:ext cx="7850614" cy="4360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59"/>
                </a:lnSpc>
              </a:pPr>
              <a:r>
                <a:rPr lang="zh-CN" altLang="en-US" sz="3200" spc="350" dirty="0">
                  <a:solidFill>
                    <a:srgbClr val="262626"/>
                  </a:solidFill>
                  <a:latin typeface="Arimo Bold"/>
                  <a:ea typeface="Arimo Bold"/>
                  <a:cs typeface="Arimo Bold"/>
                  <a:sym typeface="Arimo Bold"/>
                </a:rPr>
                <a:t>集成测试</a:t>
              </a:r>
              <a:endParaRPr lang="en-US" sz="3200" spc="350" dirty="0">
                <a:solidFill>
                  <a:srgbClr val="262626"/>
                </a:solidFill>
                <a:latin typeface="Arimo Bold"/>
                <a:ea typeface="Arimo Bold"/>
                <a:cs typeface="Arimo Bold"/>
                <a:sym typeface="Arimo Bold"/>
              </a:endParaRP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903757" y="2879157"/>
              <a:ext cx="635469" cy="4337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599"/>
                </a:lnSpc>
              </a:pPr>
              <a:r>
                <a:rPr lang="en-US" sz="2999" spc="375" dirty="0">
                  <a:solidFill>
                    <a:srgbClr val="302CD8"/>
                  </a:solidFill>
                  <a:latin typeface="Arimo Bold"/>
                  <a:ea typeface="Arimo Bold"/>
                  <a:cs typeface="Arimo Bold"/>
                  <a:sym typeface="Arimo Bold"/>
                </a:rPr>
                <a:t>03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0146304" y="3521440"/>
            <a:ext cx="7467326" cy="5432058"/>
            <a:chOff x="0" y="0"/>
            <a:chExt cx="1966703" cy="108748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966703" cy="1087480"/>
            </a:xfrm>
            <a:custGeom>
              <a:avLst/>
              <a:gdLst/>
              <a:ahLst/>
              <a:cxnLst/>
              <a:rect l="l" t="t" r="r" b="b"/>
              <a:pathLst>
                <a:path w="1966703" h="1087480">
                  <a:moveTo>
                    <a:pt x="20735" y="0"/>
                  </a:moveTo>
                  <a:lnTo>
                    <a:pt x="1945968" y="0"/>
                  </a:lnTo>
                  <a:cubicBezTo>
                    <a:pt x="1951467" y="0"/>
                    <a:pt x="1956741" y="2185"/>
                    <a:pt x="1960630" y="6073"/>
                  </a:cubicBezTo>
                  <a:cubicBezTo>
                    <a:pt x="1964518" y="9962"/>
                    <a:pt x="1966703" y="15236"/>
                    <a:pt x="1966703" y="20735"/>
                  </a:cubicBezTo>
                  <a:lnTo>
                    <a:pt x="1966703" y="1066745"/>
                  </a:lnTo>
                  <a:cubicBezTo>
                    <a:pt x="1966703" y="1072244"/>
                    <a:pt x="1964518" y="1077518"/>
                    <a:pt x="1960630" y="1081407"/>
                  </a:cubicBezTo>
                  <a:cubicBezTo>
                    <a:pt x="1956741" y="1085296"/>
                    <a:pt x="1951467" y="1087480"/>
                    <a:pt x="1945968" y="1087480"/>
                  </a:cubicBezTo>
                  <a:lnTo>
                    <a:pt x="20735" y="1087480"/>
                  </a:lnTo>
                  <a:cubicBezTo>
                    <a:pt x="15236" y="1087480"/>
                    <a:pt x="9962" y="1085296"/>
                    <a:pt x="6073" y="1081407"/>
                  </a:cubicBezTo>
                  <a:cubicBezTo>
                    <a:pt x="2185" y="1077518"/>
                    <a:pt x="0" y="1072244"/>
                    <a:pt x="0" y="1066745"/>
                  </a:cubicBezTo>
                  <a:lnTo>
                    <a:pt x="0" y="20735"/>
                  </a:lnTo>
                  <a:cubicBezTo>
                    <a:pt x="0" y="15236"/>
                    <a:pt x="2185" y="9962"/>
                    <a:pt x="6073" y="6073"/>
                  </a:cubicBezTo>
                  <a:cubicBezTo>
                    <a:pt x="9962" y="2185"/>
                    <a:pt x="15236" y="0"/>
                    <a:pt x="20735" y="0"/>
                  </a:cubicBezTo>
                  <a:close/>
                </a:path>
              </a:pathLst>
            </a:custGeom>
            <a:solidFill>
              <a:srgbClr val="302CD8"/>
            </a:solidFill>
            <a:ln cap="sq">
              <a:noFill/>
              <a:prstDash val="solid"/>
              <a:miter/>
            </a:ln>
          </p:spPr>
        </p:sp>
        <p:sp>
          <p:nvSpPr>
            <p:cNvPr id="18" name="TextBox 18"/>
            <p:cNvSpPr txBox="1"/>
            <p:nvPr/>
          </p:nvSpPr>
          <p:spPr>
            <a:xfrm>
              <a:off x="0" y="-19050"/>
              <a:ext cx="1966703" cy="11065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17"/>
                </a:lnSpc>
              </a:pPr>
              <a:endParaRPr/>
            </a:p>
          </p:txBody>
        </p:sp>
      </p:grpSp>
      <p:sp>
        <p:nvSpPr>
          <p:cNvPr id="19" name="AutoShape 19"/>
          <p:cNvSpPr/>
          <p:nvPr/>
        </p:nvSpPr>
        <p:spPr>
          <a:xfrm>
            <a:off x="10378782" y="4692164"/>
            <a:ext cx="4087143" cy="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0" name="TextBox 20"/>
          <p:cNvSpPr txBox="1"/>
          <p:nvPr/>
        </p:nvSpPr>
        <p:spPr>
          <a:xfrm>
            <a:off x="10988784" y="4065989"/>
            <a:ext cx="6419833" cy="436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altLang="zh-CN" sz="3200" spc="350" dirty="0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K8s</a:t>
            </a:r>
            <a:r>
              <a:rPr lang="zh-CN" altLang="en-US" sz="3200" spc="350" dirty="0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部署</a:t>
            </a:r>
            <a:endParaRPr lang="en-US" sz="3200" spc="350" dirty="0">
              <a:solidFill>
                <a:srgbClr val="FFFFFF"/>
              </a:solidFill>
              <a:latin typeface="Arimo Bold"/>
              <a:ea typeface="Arimo Bold"/>
              <a:cs typeface="Arimo Bold"/>
              <a:sym typeface="Arimo Bold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0402166" y="4061227"/>
            <a:ext cx="586619" cy="4337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99"/>
              </a:lnSpc>
            </a:pPr>
            <a:r>
              <a:rPr lang="en-US" sz="2999" spc="375" dirty="0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04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0402166" y="4930289"/>
            <a:ext cx="7006451" cy="4873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920"/>
              </a:lnSpc>
            </a:pPr>
            <a:r>
              <a:rPr lang="zh-CN" altLang="en-US" b="1" spc="400" dirty="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利用</a:t>
            </a:r>
            <a:r>
              <a:rPr lang="en-US" altLang="zh-CN" b="1" spc="400" dirty="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Docker Desktop</a:t>
            </a:r>
            <a:r>
              <a:rPr lang="zh-CN" altLang="en-US" b="1" spc="400" dirty="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内置的</a:t>
            </a:r>
            <a:r>
              <a:rPr lang="en-US" altLang="zh-CN" b="1" spc="400" dirty="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Kubernetes</a:t>
            </a:r>
            <a:r>
              <a:rPr lang="zh-CN" altLang="en-US" b="1" spc="400" dirty="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工具，实现在本地</a:t>
            </a:r>
            <a:r>
              <a:rPr lang="en-US" altLang="zh-CN" b="1" spc="400" dirty="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docker</a:t>
            </a:r>
            <a:r>
              <a:rPr lang="zh-CN" altLang="en-US" b="1" spc="400" dirty="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的容器化</a:t>
            </a:r>
            <a:r>
              <a:rPr lang="en-US" altLang="zh-CN" b="1" spc="400" dirty="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k8s</a:t>
            </a:r>
            <a:r>
              <a:rPr lang="zh-CN" altLang="en-US" b="1" spc="400" dirty="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部署与运行</a:t>
            </a:r>
            <a:endParaRPr lang="en-US" b="1" spc="400" dirty="0">
              <a:solidFill>
                <a:srgbClr val="FFFFFF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72E2233C-9428-C773-6D7E-5F2735F28F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4533" y="5727546"/>
            <a:ext cx="6961715" cy="2791039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3CC0BC99-FEDE-E45E-F16F-FE577E6620F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370" y="6860609"/>
            <a:ext cx="5330499" cy="2779950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A3DF1A9E-E9CD-615C-4FED-CB47CFD8A3B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0603" y="3282000"/>
            <a:ext cx="5137097" cy="3524816"/>
          </a:xfrm>
          <a:prstGeom prst="rect">
            <a:avLst/>
          </a:prstGeom>
        </p:spPr>
      </p:pic>
      <p:sp>
        <p:nvSpPr>
          <p:cNvPr id="31" name="文本框 30">
            <a:extLst>
              <a:ext uri="{FF2B5EF4-FFF2-40B4-BE49-F238E27FC236}">
                <a16:creationId xmlns:a16="http://schemas.microsoft.com/office/drawing/2014/main" id="{E1F6C387-678E-4C70-45A0-69DF6CBC21D8}"/>
              </a:ext>
            </a:extLst>
          </p:cNvPr>
          <p:cNvSpPr txBox="1"/>
          <p:nvPr/>
        </p:nvSpPr>
        <p:spPr>
          <a:xfrm>
            <a:off x="6151086" y="7810500"/>
            <a:ext cx="461665" cy="15240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dirty="0"/>
              <a:t>客户端测试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78B95C53-12A6-3FBB-1BFB-6283FE04F007}"/>
              </a:ext>
            </a:extLst>
          </p:cNvPr>
          <p:cNvSpPr txBox="1"/>
          <p:nvPr/>
        </p:nvSpPr>
        <p:spPr>
          <a:xfrm>
            <a:off x="6858000" y="6985838"/>
            <a:ext cx="1688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审核端测试</a:t>
            </a:r>
          </a:p>
        </p:txBody>
      </p:sp>
    </p:spTree>
    <p:extLst>
      <p:ext uri="{BB962C8B-B14F-4D97-AF65-F5344CB8AC3E}">
        <p14:creationId xmlns:p14="http://schemas.microsoft.com/office/powerpoint/2010/main" val="33581978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526</TotalTime>
  <Words>1791</Words>
  <Application>Microsoft Office PowerPoint</Application>
  <PresentationFormat>自定义</PresentationFormat>
  <Paragraphs>174</Paragraphs>
  <Slides>28</Slides>
  <Notes>5</Notes>
  <HiddenSlides>0</HiddenSlides>
  <MMClips>3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34" baseType="lpstr">
      <vt:lpstr>Arimo</vt:lpstr>
      <vt:lpstr>等线</vt:lpstr>
      <vt:lpstr>Arial</vt:lpstr>
      <vt:lpstr>Arimo Bold</vt:lpstr>
      <vt:lpstr>Calibri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先生 何</cp:lastModifiedBy>
  <cp:revision>36</cp:revision>
  <dcterms:created xsi:type="dcterms:W3CDTF">2006-08-16T00:00:00Z</dcterms:created>
  <dcterms:modified xsi:type="dcterms:W3CDTF">2024-08-30T05:07:58Z</dcterms:modified>
  <dc:identifier>DAGPIUTEPaM</dc:identifier>
</cp:coreProperties>
</file>